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889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743200"/>
            <a:ext cx="5486400" cy="548640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5.4 运动的相对性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E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机械运动 · 参照物 · 运动与静止的相对性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D0A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55680" y="64008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D0A0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什么是机械运动？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303520" cy="13716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机械运动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0292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一个物体相对于另一个物体位置随时间发生变化的过程。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关键词：相对、位置变化、时间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560320"/>
            <a:ext cx="5303520" cy="3200400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263347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📖 生活中的例子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94360" y="2971800"/>
            <a:ext cx="502920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跑步的同学离你越来越远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树叶从树上飘落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月亮在云层中穿行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列车驶过站台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想一想：坐在教室里的你，是运动的还是静止的？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217920" y="5120640"/>
            <a:ext cx="5486400" cy="0"/>
          </a:xfrm>
          <a:prstGeom prst="line">
            <a:avLst/>
          </a:prstGeom>
          <a:noFill/>
          <a:ln w="25400">
            <a:solidFill>
              <a:srgbClr val="8B7D6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132320" y="4023360"/>
            <a:ext cx="640080" cy="64008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3" name="Shape 11"/>
          <p:cNvSpPr/>
          <p:nvPr/>
        </p:nvSpPr>
        <p:spPr>
          <a:xfrm>
            <a:off x="7452360" y="4663440"/>
            <a:ext cx="0" cy="457200"/>
          </a:xfrm>
          <a:prstGeom prst="line">
            <a:avLst/>
          </a:prstGeom>
          <a:noFill/>
          <a:ln w="38100">
            <a:solidFill>
              <a:srgbClr val="F5A62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863840" y="4343400"/>
            <a:ext cx="2286000" cy="0"/>
          </a:xfrm>
          <a:prstGeom prst="line">
            <a:avLst/>
          </a:prstGeom>
          <a:noFill/>
          <a:ln w="25400">
            <a:solidFill>
              <a:srgbClr val="E05050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9966960" y="4343400"/>
            <a:ext cx="-274320" cy="-13716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966960" y="4343400"/>
            <a:ext cx="-274320" cy="13716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149840" y="4023360"/>
            <a:ext cx="640080" cy="64008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8" name="Shape 16"/>
          <p:cNvSpPr/>
          <p:nvPr/>
        </p:nvSpPr>
        <p:spPr>
          <a:xfrm>
            <a:off x="10469880" y="4663440"/>
            <a:ext cx="0" cy="457200"/>
          </a:xfrm>
          <a:prstGeom prst="line">
            <a:avLst/>
          </a:prstGeom>
          <a:noFill/>
          <a:ln w="38100">
            <a:solidFill>
              <a:srgbClr val="F5A623">
                <a:alpha val="7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949440" y="52120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5D4F"/>
                </a:solidFill>
              </a:rPr>
              <a:t>起点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966960" y="52120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B5D4F"/>
                </a:solidFill>
              </a:rPr>
              <a:t>终点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589520" y="35661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05050"/>
                </a:solidFill>
              </a:rPr>
              <a:t>位置发生了变化！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" y="5303520"/>
            <a:ext cx="11247120" cy="822960"/>
          </a:xfrm>
          <a:prstGeom prst="roundRect">
            <a:avLst>
              <a:gd name="adj" fmla="val 11111"/>
            </a:avLst>
          </a:prstGeom>
          <a:solidFill>
            <a:srgbClr val="FFF0E0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539496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🤔 要判断一个物体是否运动，我们需要一个「参照标准」——这个标准就是参照物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2 / 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参照物——判断运动的标准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1124712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参照物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判断一个物体是否运动时，被选作标准的物体叫做参照物。参照物本身被假定为不动。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103120"/>
            <a:ext cx="530352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217627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🌳 场景1：站在路边看汽车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94360" y="2514600"/>
            <a:ext cx="502920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以树（地面）为参照物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汽车的位置在变化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汽车是运动的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371600" y="3200400"/>
            <a:ext cx="228600" cy="914400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12" name="Shape 10"/>
          <p:cNvSpPr/>
          <p:nvPr/>
        </p:nvSpPr>
        <p:spPr>
          <a:xfrm>
            <a:off x="822960" y="2743200"/>
            <a:ext cx="1371600" cy="73152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13" name="Shape 11"/>
          <p:cNvSpPr/>
          <p:nvPr/>
        </p:nvSpPr>
        <p:spPr>
          <a:xfrm>
            <a:off x="2926080" y="3657600"/>
            <a:ext cx="1645920" cy="640080"/>
          </a:xfrm>
          <a:prstGeom prst="roundRect">
            <a:avLst>
              <a:gd name="adj" fmla="val 14286"/>
            </a:avLst>
          </a:prstGeom>
          <a:solidFill>
            <a:srgbClr val="4A90D9"/>
          </a:solidFill>
          <a:ln/>
        </p:spPr>
      </p:sp>
      <p:sp>
        <p:nvSpPr>
          <p:cNvPr id="14" name="Shape 12"/>
          <p:cNvSpPr/>
          <p:nvPr/>
        </p:nvSpPr>
        <p:spPr>
          <a:xfrm>
            <a:off x="3108960" y="4206240"/>
            <a:ext cx="320040" cy="320040"/>
          </a:xfrm>
          <a:prstGeom prst="ellipse">
            <a:avLst/>
          </a:prstGeom>
          <a:solidFill>
            <a:srgbClr val="6B5D4F"/>
          </a:solidFill>
          <a:ln/>
        </p:spPr>
      </p:sp>
      <p:sp>
        <p:nvSpPr>
          <p:cNvPr id="15" name="Shape 13"/>
          <p:cNvSpPr/>
          <p:nvPr/>
        </p:nvSpPr>
        <p:spPr>
          <a:xfrm>
            <a:off x="4023360" y="4206240"/>
            <a:ext cx="320040" cy="320040"/>
          </a:xfrm>
          <a:prstGeom prst="ellipse">
            <a:avLst/>
          </a:prstGeom>
          <a:solidFill>
            <a:srgbClr val="6B5D4F"/>
          </a:solidFill>
          <a:ln/>
        </p:spPr>
      </p:sp>
      <p:sp>
        <p:nvSpPr>
          <p:cNvPr id="16" name="Shape 14"/>
          <p:cNvSpPr/>
          <p:nvPr/>
        </p:nvSpPr>
        <p:spPr>
          <a:xfrm>
            <a:off x="4846320" y="3977640"/>
            <a:ext cx="548640" cy="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257800" y="3977640"/>
            <a:ext cx="-182880" cy="-109728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257800" y="3977640"/>
            <a:ext cx="-182880" cy="109728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17920" y="2103120"/>
            <a:ext cx="530352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55080" y="217627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🚗 场景2：坐在车里看树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355080" y="2514600"/>
            <a:ext cx="502920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以汽车（自己）为参照物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树的位置在变化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树是运动的！（树在后退）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858000" y="3291840"/>
            <a:ext cx="2286000" cy="914400"/>
          </a:xfrm>
          <a:prstGeom prst="roundRect">
            <a:avLst>
              <a:gd name="adj" fmla="val 10000"/>
            </a:avLst>
          </a:prstGeom>
          <a:solidFill>
            <a:srgbClr val="4A90D9"/>
          </a:solidFill>
          <a:ln/>
        </p:spPr>
      </p:sp>
      <p:sp>
        <p:nvSpPr>
          <p:cNvPr id="23" name="Text 21"/>
          <p:cNvSpPr/>
          <p:nvPr/>
        </p:nvSpPr>
        <p:spPr>
          <a:xfrm>
            <a:off x="7498080" y="3337560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</a:rPr>
              <a:t>👧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0515600" y="3200400"/>
            <a:ext cx="182880" cy="731520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25" name="Shape 23"/>
          <p:cNvSpPr/>
          <p:nvPr/>
        </p:nvSpPr>
        <p:spPr>
          <a:xfrm>
            <a:off x="10058400" y="2743200"/>
            <a:ext cx="1097280" cy="64008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26" name="Shape 24"/>
          <p:cNvSpPr/>
          <p:nvPr/>
        </p:nvSpPr>
        <p:spPr>
          <a:xfrm>
            <a:off x="9875520" y="3520440"/>
            <a:ext cx="-731520" cy="0"/>
          </a:xfrm>
          <a:prstGeom prst="line">
            <a:avLst/>
          </a:prstGeom>
          <a:noFill/>
          <a:ln w="25400">
            <a:solidFill>
              <a:srgbClr val="E05050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9281160" y="3520440"/>
            <a:ext cx="182880" cy="-109728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281160" y="3520440"/>
            <a:ext cx="182880" cy="109728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57200" y="4663440"/>
            <a:ext cx="11247120" cy="13716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94360" y="473659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🔑 关键结论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94360" y="5074920"/>
            <a:ext cx="109728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同一物体，选择不同的参照物，运动情况可能完全不同！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判断运动的一般步骤：① 确定研究对象（谁在动？） ② 选定参照物（跟谁比？） ③ 看研究对象相对于参照物的位置是否变化 → 变化=运动，不变=静止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3 / 8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运动与静止的相对性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11247120" cy="109728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🌟 核心思想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10972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运动是绝对的 —— 自然界中没有绝对静止的物体（地球在自转，原子在振动……）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静止是相对的 —— 我们说的「静止」，都是相对于某个参照物而言的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377440"/>
            <a:ext cx="347472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245059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✈️ 空中加油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94360" y="2788920"/>
            <a:ext cx="320040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加油机与受油机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保持同速同向飞行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以对方为参照物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对方是静止的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这样才能精准对接！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生活比喻：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就像两个并排跑步的人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互相传递水瓶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371600" y="3474720"/>
            <a:ext cx="2011680" cy="-274320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0" y="3474720"/>
            <a:ext cx="2011680" cy="0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0" y="3200400"/>
            <a:ext cx="365760" cy="182880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00400" y="3474720"/>
            <a:ext cx="274320" cy="137160"/>
          </a:xfrm>
          <a:prstGeom prst="line">
            <a:avLst/>
          </a:prstGeom>
          <a:noFill/>
          <a:ln w="25400">
            <a:solidFill>
              <a:srgbClr val="4A90D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371600" y="4206240"/>
            <a:ext cx="2011680" cy="-274320"/>
          </a:xfrm>
          <a:prstGeom prst="line">
            <a:avLst/>
          </a:prstGeom>
          <a:noFill/>
          <a:ln w="25400">
            <a:solidFill>
              <a:srgbClr val="F5A62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371600" y="4206240"/>
            <a:ext cx="2011680" cy="0"/>
          </a:xfrm>
          <a:prstGeom prst="line">
            <a:avLst/>
          </a:prstGeom>
          <a:noFill/>
          <a:ln w="25400">
            <a:solidFill>
              <a:srgbClr val="F5A62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200400" y="3931920"/>
            <a:ext cx="365760" cy="182880"/>
          </a:xfrm>
          <a:prstGeom prst="line">
            <a:avLst/>
          </a:prstGeom>
          <a:noFill/>
          <a:ln w="25400">
            <a:solidFill>
              <a:srgbClr val="F5A62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200400" y="4206240"/>
            <a:ext cx="274320" cy="137160"/>
          </a:xfrm>
          <a:prstGeom prst="line">
            <a:avLst/>
          </a:prstGeom>
          <a:noFill/>
          <a:ln w="25400">
            <a:solidFill>
              <a:srgbClr val="F5A623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103120" y="3474720"/>
            <a:ext cx="0" cy="731520"/>
          </a:xfrm>
          <a:prstGeom prst="line">
            <a:avLst/>
          </a:prstGeom>
          <a:noFill/>
          <a:ln w="12700">
            <a:solidFill>
              <a:srgbClr val="6B5D4F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>
            <a:off x="4297680" y="2377440"/>
            <a:ext cx="347472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434840" y="245059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🛰️ 地球同步卫星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434840" y="2788920"/>
            <a:ext cx="320040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卫星绕地球一圈 = 24小时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地球自转一圈 = 24小时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以地面为参照物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卫星静止在空中！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生活比喻：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就像你原地转圈时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天花板上的灯"跟着你转"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120640" y="3931920"/>
            <a:ext cx="1645920" cy="109728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24" name="Shape 22"/>
          <p:cNvSpPr/>
          <p:nvPr/>
        </p:nvSpPr>
        <p:spPr>
          <a:xfrm>
            <a:off x="5577840" y="4206240"/>
            <a:ext cx="731520" cy="54864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06640" y="4114800"/>
            <a:ext cx="457200" cy="274320"/>
          </a:xfrm>
          <a:prstGeom prst="rect">
            <a:avLst/>
          </a:prstGeom>
          <a:solidFill>
            <a:srgbClr val="6B5D4F"/>
          </a:solidFill>
          <a:ln/>
        </p:spPr>
      </p:sp>
      <p:sp>
        <p:nvSpPr>
          <p:cNvPr id="26" name="Shape 24"/>
          <p:cNvSpPr/>
          <p:nvPr/>
        </p:nvSpPr>
        <p:spPr>
          <a:xfrm>
            <a:off x="7635240" y="4389120"/>
            <a:ext cx="457200" cy="0"/>
          </a:xfrm>
          <a:prstGeom prst="line">
            <a:avLst/>
          </a:prstGeom>
          <a:noFill/>
          <a:ln w="12700">
            <a:solidFill>
              <a:srgbClr val="6B5D4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635240" y="3840480"/>
            <a:ext cx="457200" cy="0"/>
          </a:xfrm>
          <a:prstGeom prst="line">
            <a:avLst/>
          </a:prstGeom>
          <a:noFill/>
          <a:ln w="12700">
            <a:solidFill>
              <a:srgbClr val="6B5D4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846320" y="3474720"/>
            <a:ext cx="3474720" cy="2011680"/>
          </a:xfrm>
          <a:prstGeom prst="ellipse">
            <a:avLst/>
          </a:prstGeom>
          <a:solidFill>
            <a:srgbClr val="000000"/>
          </a:solidFill>
          <a:ln w="12700">
            <a:solidFill>
              <a:srgbClr val="B0A090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8138160" y="2377440"/>
            <a:ext cx="356616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75320" y="24505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A62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🏢 自动扶梯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275320" y="2788920"/>
            <a:ext cx="32918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人站在扶梯上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扶梯在向上移动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以扶梯为参照物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人是静止的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以地面为参照物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人是运动的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同一个场景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两种不同结论！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9418320" y="4663440"/>
            <a:ext cx="1097280" cy="274320"/>
          </a:xfrm>
          <a:prstGeom prst="rect">
            <a:avLst/>
          </a:prstGeom>
          <a:solidFill>
            <a:srgbClr val="B0A090"/>
          </a:solidFill>
          <a:ln w="6350">
            <a:solidFill>
              <a:srgbClr val="6B5D4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418320" y="4297680"/>
            <a:ext cx="1097280" cy="274320"/>
          </a:xfrm>
          <a:prstGeom prst="rect">
            <a:avLst/>
          </a:prstGeom>
          <a:solidFill>
            <a:srgbClr val="B0A090"/>
          </a:solidFill>
          <a:ln w="6350">
            <a:solidFill>
              <a:srgbClr val="6B5D4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418320" y="3931920"/>
            <a:ext cx="1097280" cy="274320"/>
          </a:xfrm>
          <a:prstGeom prst="rect">
            <a:avLst/>
          </a:prstGeom>
          <a:solidFill>
            <a:srgbClr val="B0A090"/>
          </a:solidFill>
          <a:ln w="6350">
            <a:solidFill>
              <a:srgbClr val="6B5D4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418320" y="3566160"/>
            <a:ext cx="1097280" cy="274320"/>
          </a:xfrm>
          <a:prstGeom prst="rect">
            <a:avLst/>
          </a:prstGeom>
          <a:solidFill>
            <a:srgbClr val="B0A090"/>
          </a:solidFill>
          <a:ln w="6350">
            <a:solidFill>
              <a:srgbClr val="6B5D4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784080" y="3657600"/>
            <a:ext cx="365760" cy="36576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37" name="Shape 35"/>
          <p:cNvSpPr/>
          <p:nvPr/>
        </p:nvSpPr>
        <p:spPr>
          <a:xfrm>
            <a:off x="9966960" y="4023360"/>
            <a:ext cx="0" cy="548640"/>
          </a:xfrm>
          <a:prstGeom prst="line">
            <a:avLst/>
          </a:prstGeom>
          <a:noFill/>
          <a:ln w="25400">
            <a:solidFill>
              <a:srgbClr val="F5A623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698480" y="4572000"/>
            <a:ext cx="0" cy="-109728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0698480" y="3611880"/>
            <a:ext cx="-137160" cy="18288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0698480" y="3611880"/>
            <a:ext cx="137160" cy="18288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4 / 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生活中的相对运动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3035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🏃 接力赛交接棒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0292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传棒人与接棒人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保持相对静止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才能顺利交接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217920" y="1005840"/>
            <a:ext cx="53035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55080" y="107899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🚢 并排航行的船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55080" y="1417320"/>
            <a:ext cx="50292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两船同速同向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以对方为参照物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对方静止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可安全传递物资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" y="3383280"/>
            <a:ext cx="53035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345643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A62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🚂 火车上的乘客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3794760"/>
            <a:ext cx="50292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以车厢为参照物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乘客静止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以站台为参照物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乘客随车运动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217920" y="3383280"/>
            <a:ext cx="53035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55080" y="345643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🌍 地球与太阳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355080" y="3794760"/>
            <a:ext cx="50292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以太阳为参照物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地球绕太阳运动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以地球为参照物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太阳"东升西落"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5 / 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判断物体运动状态——三步法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371600"/>
            <a:ext cx="3200400" cy="1371600"/>
          </a:xfrm>
          <a:prstGeom prst="roundRect">
            <a:avLst>
              <a:gd name="adj" fmla="val 10000"/>
            </a:avLst>
          </a:prstGeom>
          <a:solidFill>
            <a:srgbClr val="4A90D9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15087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第一步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确定研究对象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1488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E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我要判断谁？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657600" y="2057400"/>
            <a:ext cx="1371600" cy="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46320" y="2057400"/>
            <a:ext cx="-182880" cy="-109728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46320" y="2057400"/>
            <a:ext cx="-182880" cy="109728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72000" y="1371600"/>
            <a:ext cx="3200400" cy="1371600"/>
          </a:xfrm>
          <a:prstGeom prst="roundRect">
            <a:avLst>
              <a:gd name="adj" fmla="val 10000"/>
            </a:avLst>
          </a:prstGeom>
          <a:solidFill>
            <a:srgbClr val="F5A623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0" y="150876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第二步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选定参照物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0" y="21488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E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跟谁比较？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7772400" y="2057400"/>
            <a:ext cx="1371600" cy="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961120" y="2057400"/>
            <a:ext cx="-182880" cy="-109728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961120" y="2057400"/>
            <a:ext cx="-182880" cy="109728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0" y="1371600"/>
            <a:ext cx="3017520" cy="1371600"/>
          </a:xfrm>
          <a:prstGeom prst="roundRect">
            <a:avLst>
              <a:gd name="adj" fmla="val 10000"/>
            </a:avLst>
          </a:prstGeom>
          <a:solidFill>
            <a:srgbClr val="5CB85C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0" y="1508760"/>
            <a:ext cx="3017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第三步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看位置是否变化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686800" y="214884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E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变了→运动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E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没变→静止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" y="3200400"/>
            <a:ext cx="1124712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4360" y="327355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📝 实战演练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3611880"/>
            <a:ext cx="1097280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例题：小明坐在行驶的公交车上，看到窗外的树"往后退"。请判断：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① 研究对象：窗外的树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② 参照物：公交车（或小明自己）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③ 位置变化：树相对于公交车的位置在向后变化 → 树是运动的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换一个参照物呢？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以地面为参照物 → 树的位置没有变化 → 树是静止的！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同一个树，两种结论——这就是运动的相对性！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6 / 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2651760" cy="27432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机械运动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23774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物体位置随时间变化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关键词：相对、位置、时间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27432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2044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A62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参照物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20440" y="1417320"/>
            <a:ext cx="23774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判断运动的标准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假定不动的物体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可以选择任意物体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309360" y="1005840"/>
            <a:ext cx="2651760" cy="27432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相对性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46520" y="1417320"/>
            <a:ext cx="23774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运动是绝对的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静止是相对的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不同参照物→不同结论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235440" y="1005840"/>
            <a:ext cx="2651760" cy="27432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7260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1417320"/>
            <a:ext cx="23774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空中加油（相对静止）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同步卫星（相对地面静止）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接力赛（相对静止交接）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4023360"/>
            <a:ext cx="112471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记忆口诀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4434840"/>
            <a:ext cx="1097280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"运动绝对、静止相对，参照不同、结论各异。"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三步判断法：定对象 → 选参照 → 看位置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💡 女生友好小贴士：想象你坐在公交车上，窗外的树是不是像在"后退"？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其实是你在前进！这就是参照物不同的魔法 ✨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7 / 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51560"/>
            <a:ext cx="7772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"小小竹排江中游，巍巍青山两岸走"中，"青山走"是以什么为参照物？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40080" y="1444752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竹排  B. 青山  C. 河岸  D. 树木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9418320" y="1188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答案：A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011680"/>
            <a:ext cx="8686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057400"/>
            <a:ext cx="7772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坐在行驶的汽车里的乘客，以什么为参照物是静止的？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40080" y="2450592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路边的树  B. 迎面来的车  C. 汽车座椅  D. 地面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9418320" y="21945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3017520"/>
            <a:ext cx="8686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3063240"/>
            <a:ext cx="7772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地球同步卫星相对于什么静止？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0080" y="3456432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太阳  B. 地球  C. 月球  D. 火星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9418320" y="3200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4023360"/>
            <a:ext cx="8686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4069080"/>
            <a:ext cx="7772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两辆同速同向行驶的车，以对方为参照物，对方的状态是？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0080" y="4462272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向前运动  B. 向后运动  C. 静止  D. 无法判断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418320" y="42062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5029200"/>
            <a:ext cx="868680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5074920"/>
            <a:ext cx="7772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关于运动和静止，下列说法正确的是？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40080" y="5468112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运动是相对的，静止是绝对的  B. 运动和静止都是绝对的  C. 运动是绝对的，静止是相对的  D. 运动和静止都是相对的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9418320" y="52120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943600"/>
            <a:ext cx="11247120" cy="548640"/>
          </a:xfrm>
          <a:prstGeom prst="roundRect">
            <a:avLst>
              <a:gd name="adj" fmla="val 16667"/>
            </a:avLst>
          </a:prstGeom>
          <a:solidFill>
            <a:srgbClr val="FFF0E0"/>
          </a:solidFill>
          <a:ln/>
        </p:spPr>
      </p:sp>
      <p:sp>
        <p:nvSpPr>
          <p:cNvPr id="26" name="Text 24"/>
          <p:cNvSpPr/>
          <p:nvPr/>
        </p:nvSpPr>
        <p:spPr>
          <a:xfrm>
            <a:off x="731520" y="598932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💪 参照物是本章最重要的概念之一！多在生活中练习：坐在公交车上，选不同参照物判断周围的物体是动是静~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8 / 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5.4 运动的相对性</dc:title>
  <dc:subject>PptxGenJS Presentation</dc:subject>
  <dc:creator>苏科版物理教研组</dc:creator>
  <cp:lastModifiedBy>苏科版物理教研组</cp:lastModifiedBy>
  <cp:revision>1</cp:revision>
  <dcterms:created xsi:type="dcterms:W3CDTF">2026-08-03T07:45:33Z</dcterms:created>
  <dcterms:modified xsi:type="dcterms:W3CDTF">2026-08-03T07:45:33Z</dcterms:modified>
</cp:coreProperties>
</file>