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889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5.3 直线运动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E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匀速直线运动 · 变速直线运动 · s-t图像 · v-t图像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D0A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第五章 物体的运动 | 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D0A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匀速直线运动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029200" cy="164592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定义与特点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75488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物体沿直线运动，速度大小和方向都不变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公式：v = s / t（v恒定）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特点：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任意相等时间内通过的路程相等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速度处处相等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是一种理想化的运动模型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926080"/>
            <a:ext cx="6400800" cy="301752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999232"/>
            <a:ext cx="6126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运动示意图——等间距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097280" y="4114800"/>
            <a:ext cx="228600" cy="22860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43891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t₁=0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1325880" y="4206240"/>
            <a:ext cx="82296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325880" y="4160520"/>
            <a:ext cx="0" cy="9144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148840" y="4160520"/>
            <a:ext cx="0" cy="9144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554480" y="422452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A090"/>
                </a:solidFill>
              </a:rPr>
              <a:t>d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2194560" y="4114800"/>
            <a:ext cx="228600" cy="22860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17" name="Text 15"/>
          <p:cNvSpPr/>
          <p:nvPr/>
        </p:nvSpPr>
        <p:spPr>
          <a:xfrm>
            <a:off x="2057400" y="43891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t₂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2423160" y="4206240"/>
            <a:ext cx="82296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423160" y="4160520"/>
            <a:ext cx="0" cy="9144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46120" y="4160520"/>
            <a:ext cx="0" cy="9144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651760" y="422452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A090"/>
                </a:solidFill>
              </a:rPr>
              <a:t>d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91840" y="4114800"/>
            <a:ext cx="228600" cy="22860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23" name="Text 21"/>
          <p:cNvSpPr/>
          <p:nvPr/>
        </p:nvSpPr>
        <p:spPr>
          <a:xfrm>
            <a:off x="3154680" y="43891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t₃</a:t>
            </a:r>
            <a:endParaRPr lang="en-US" sz="700" dirty="0"/>
          </a:p>
        </p:txBody>
      </p:sp>
      <p:sp>
        <p:nvSpPr>
          <p:cNvPr id="24" name="Shape 22"/>
          <p:cNvSpPr/>
          <p:nvPr/>
        </p:nvSpPr>
        <p:spPr>
          <a:xfrm>
            <a:off x="3520440" y="4206240"/>
            <a:ext cx="82296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520440" y="4160520"/>
            <a:ext cx="0" cy="9144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43400" y="4160520"/>
            <a:ext cx="0" cy="9144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749040" y="422452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A090"/>
                </a:solidFill>
              </a:rPr>
              <a:t>d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4389120" y="4114800"/>
            <a:ext cx="228600" cy="22860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29" name="Text 27"/>
          <p:cNvSpPr/>
          <p:nvPr/>
        </p:nvSpPr>
        <p:spPr>
          <a:xfrm>
            <a:off x="4251960" y="43891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t₄</a:t>
            </a:r>
            <a:endParaRPr lang="en-US" sz="700" dirty="0"/>
          </a:p>
        </p:txBody>
      </p:sp>
      <p:sp>
        <p:nvSpPr>
          <p:cNvPr id="30" name="Shape 28"/>
          <p:cNvSpPr/>
          <p:nvPr/>
        </p:nvSpPr>
        <p:spPr>
          <a:xfrm>
            <a:off x="4617720" y="4206240"/>
            <a:ext cx="82296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617720" y="4160520"/>
            <a:ext cx="0" cy="9144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40680" y="4160520"/>
            <a:ext cx="0" cy="9144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46320" y="422452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A090"/>
                </a:solidFill>
              </a:rPr>
              <a:t>d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486400" y="4114800"/>
            <a:ext cx="228600" cy="22860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35" name="Text 33"/>
          <p:cNvSpPr/>
          <p:nvPr/>
        </p:nvSpPr>
        <p:spPr>
          <a:xfrm>
            <a:off x="5349240" y="43891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t₅</a:t>
            </a:r>
            <a:endParaRPr lang="en-US" sz="700" dirty="0"/>
          </a:p>
        </p:txBody>
      </p:sp>
      <p:sp>
        <p:nvSpPr>
          <p:cNvPr id="36" name="Shape 34"/>
          <p:cNvSpPr/>
          <p:nvPr/>
        </p:nvSpPr>
        <p:spPr>
          <a:xfrm>
            <a:off x="5669280" y="4206240"/>
            <a:ext cx="914400" cy="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446520" y="4206240"/>
            <a:ext cx="-137160" cy="-9144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446520" y="4206240"/>
            <a:ext cx="-137160" cy="9144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554480" y="34747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A90D9"/>
                </a:solidFill>
              </a:rPr>
              <a:t>相等时间内位移相等 → 速度恒定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132320" y="2926080"/>
            <a:ext cx="4572000" cy="301752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269480" y="2999232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生活中的例子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7269480" y="3337560"/>
            <a:ext cx="4297680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严格来说，匀速直线运动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在现实生活中很少见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近似匀速直线运动：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传送带上匀速运动的包裹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平直公路上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定速巡航的汽车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商场自动扶梯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高铁在平直轨道上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匀速行驶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132320" y="1005840"/>
            <a:ext cx="4572000" cy="164592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269480" y="1078992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理解要点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7269480" y="1417320"/>
            <a:ext cx="429768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「匀速」≠「速度不变」？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就是速度不变！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速度和方向都不变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才是匀速直线运动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2 / 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变速直线运动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11247120" cy="109728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定义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10972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物体沿直线运动，速度大小发生变化（方向不变）。生活中绝大多数运动都是变速运动。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变速运动用平均速度来粗略描述：v平均 = s总 / t总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377440"/>
            <a:ext cx="530352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45059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⬆ 加速运动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097280" y="356616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11" name="Shape 9"/>
          <p:cNvSpPr/>
          <p:nvPr/>
        </p:nvSpPr>
        <p:spPr>
          <a:xfrm>
            <a:off x="1280160" y="3657600"/>
            <a:ext cx="27432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417320" y="3675888"/>
            <a:ext cx="3657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0A090"/>
                </a:solidFill>
              </a:rPr>
              <a:t>d1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1554480" y="356616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14" name="Shape 12"/>
          <p:cNvSpPr/>
          <p:nvPr/>
        </p:nvSpPr>
        <p:spPr>
          <a:xfrm>
            <a:off x="1737360" y="3657600"/>
            <a:ext cx="45720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965960" y="3675888"/>
            <a:ext cx="3657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0A090"/>
                </a:solidFill>
              </a:rPr>
              <a:t>d2</a:t>
            </a:r>
            <a:endParaRPr lang="en-US" sz="700" dirty="0"/>
          </a:p>
        </p:txBody>
      </p:sp>
      <p:sp>
        <p:nvSpPr>
          <p:cNvPr id="16" name="Shape 14"/>
          <p:cNvSpPr/>
          <p:nvPr/>
        </p:nvSpPr>
        <p:spPr>
          <a:xfrm>
            <a:off x="2194560" y="356616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17" name="Shape 15"/>
          <p:cNvSpPr/>
          <p:nvPr/>
        </p:nvSpPr>
        <p:spPr>
          <a:xfrm>
            <a:off x="2377440" y="3657600"/>
            <a:ext cx="68580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20340" y="3675888"/>
            <a:ext cx="3657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0A090"/>
                </a:solidFill>
              </a:rPr>
              <a:t>d3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063240" y="356616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0" name="Shape 18"/>
          <p:cNvSpPr/>
          <p:nvPr/>
        </p:nvSpPr>
        <p:spPr>
          <a:xfrm>
            <a:off x="3246120" y="3657600"/>
            <a:ext cx="96012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26180" y="3675888"/>
            <a:ext cx="36576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0A090"/>
                </a:solidFill>
              </a:rPr>
              <a:t>d4</a:t>
            </a:r>
            <a:endParaRPr lang="en-US" sz="700" dirty="0"/>
          </a:p>
        </p:txBody>
      </p:sp>
      <p:sp>
        <p:nvSpPr>
          <p:cNvPr id="22" name="Shape 20"/>
          <p:cNvSpPr/>
          <p:nvPr/>
        </p:nvSpPr>
        <p:spPr>
          <a:xfrm>
            <a:off x="4206240" y="356616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3" name="Shape 21"/>
          <p:cNvSpPr/>
          <p:nvPr/>
        </p:nvSpPr>
        <p:spPr>
          <a:xfrm>
            <a:off x="4480560" y="3657600"/>
            <a:ext cx="731520" cy="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74920" y="3657600"/>
            <a:ext cx="-109728" cy="-73152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074920" y="3657600"/>
            <a:ext cx="-109728" cy="73152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97280" y="3063240"/>
            <a:ext cx="4572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间距越来越大 → 速度越来越快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217920" y="2377440"/>
            <a:ext cx="548640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55080" y="24505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⬇ 减速运动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858000" y="3566160"/>
            <a:ext cx="182880" cy="18288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0" name="Shape 28"/>
          <p:cNvSpPr/>
          <p:nvPr/>
        </p:nvSpPr>
        <p:spPr>
          <a:xfrm>
            <a:off x="7040880" y="3657600"/>
            <a:ext cx="96012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001000" y="3566160"/>
            <a:ext cx="182880" cy="18288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2" name="Shape 30"/>
          <p:cNvSpPr/>
          <p:nvPr/>
        </p:nvSpPr>
        <p:spPr>
          <a:xfrm>
            <a:off x="8183880" y="3657600"/>
            <a:ext cx="68580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869680" y="3566160"/>
            <a:ext cx="182880" cy="18288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4" name="Shape 32"/>
          <p:cNvSpPr/>
          <p:nvPr/>
        </p:nvSpPr>
        <p:spPr>
          <a:xfrm>
            <a:off x="9052560" y="3657600"/>
            <a:ext cx="45720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509760" y="3566160"/>
            <a:ext cx="182880" cy="18288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6" name="Shape 34"/>
          <p:cNvSpPr/>
          <p:nvPr/>
        </p:nvSpPr>
        <p:spPr>
          <a:xfrm>
            <a:off x="9692640" y="3657600"/>
            <a:ext cx="274320" cy="0"/>
          </a:xfrm>
          <a:prstGeom prst="line">
            <a:avLst/>
          </a:prstGeom>
          <a:noFill/>
          <a:ln w="10160">
            <a:solidFill>
              <a:srgbClr val="B0A09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966960" y="3566160"/>
            <a:ext cx="182880" cy="18288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8" name="Shape 36"/>
          <p:cNvSpPr/>
          <p:nvPr/>
        </p:nvSpPr>
        <p:spPr>
          <a:xfrm>
            <a:off x="10241280" y="3657600"/>
            <a:ext cx="731520" cy="0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0835640" y="3657600"/>
            <a:ext cx="-109728" cy="-73152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0835640" y="3657600"/>
            <a:ext cx="-109728" cy="73152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858000" y="3063240"/>
            <a:ext cx="4572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CB85C"/>
                </a:solidFill>
              </a:rPr>
              <a:t>间距越来越小 → 速度越来越慢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57200" y="5212080"/>
            <a:ext cx="1124712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94360" y="52852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平均速度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594360" y="562356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变速运动中，用平均速度粗略描述运动快慢：v平均 = s总 / t总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平均速度 ≠ 速度的平均值！例如：前半程10m/s，后半程20m/s，平均速度不是15m/s，需要用总路程÷总时间计算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3 / 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s-t 图像（路程—时间图像）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73152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📈 s-t 图像分析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9601200"/>
            <a:ext cx="5486400" cy="0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71600" y="5486400"/>
            <a:ext cx="0" cy="-4114800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0" y="964692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A3728"/>
                </a:solidFill>
              </a:rPr>
              <a:t>t/s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914400" y="530352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A3728"/>
                </a:solidFill>
              </a:rPr>
              <a:t>s/m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2743200" y="5486400"/>
            <a:ext cx="0" cy="-411480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1371600" y="4457700"/>
            <a:ext cx="5486400" cy="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4114800" y="5486400"/>
            <a:ext cx="0" cy="-411480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1371600" y="3429000"/>
            <a:ext cx="5486400" cy="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5486400" y="5486400"/>
            <a:ext cx="0" cy="-411480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1371600" y="2400300"/>
            <a:ext cx="5486400" cy="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6858000" y="5486400"/>
            <a:ext cx="0" cy="-411480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1371600" y="1371600"/>
            <a:ext cx="5486400" cy="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1645920" y="5029200"/>
            <a:ext cx="2743200" cy="-2743200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0" y="18288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匀速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（倾斜直线）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斜率=v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1645920" y="3200400"/>
            <a:ext cx="3200400" cy="0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0" y="301752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静止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（水平线）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v=0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1645920" y="5029200"/>
            <a:ext cx="1371600" cy="-137160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017520" y="3657600"/>
            <a:ext cx="1371600" cy="-228600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0" y="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变速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（曲线）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斜率变化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1188720" y="5532120"/>
            <a:ext cx="2743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3728"/>
                </a:solidFill>
              </a:rPr>
              <a:t>O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8046720" y="1005840"/>
            <a:ext cx="3657600" cy="50292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83880" y="1078992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s-t图像要点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183880" y="1417320"/>
            <a:ext cx="338328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倾斜直线 = 匀速运动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斜率越大→速度越大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水平直线 = 静止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路程不变→速度为零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曲线 = 变速运动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斜率不断变化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切线斜率=瞬时速度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图像不是运动轨迹！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只是路程与时间的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关系图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4 / 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v-t 图像（速度—时间图像）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73152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📉 v-t 图像分析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9601200"/>
            <a:ext cx="5486400" cy="0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71600" y="5486400"/>
            <a:ext cx="0" cy="-4114800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0" y="964692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A3728"/>
                </a:solidFill>
              </a:rPr>
              <a:t>t/s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914400" y="530352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A3728"/>
                </a:solidFill>
              </a:rPr>
              <a:t>v/(m/s)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2743200" y="5486400"/>
            <a:ext cx="0" cy="-411480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1371600" y="4457700"/>
            <a:ext cx="5486400" cy="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4114800" y="5486400"/>
            <a:ext cx="0" cy="-411480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1371600" y="3429000"/>
            <a:ext cx="5486400" cy="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5486400" y="5486400"/>
            <a:ext cx="0" cy="-411480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1371600" y="2400300"/>
            <a:ext cx="5486400" cy="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6858000" y="5486400"/>
            <a:ext cx="0" cy="-411480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1371600" y="1371600"/>
            <a:ext cx="5486400" cy="0"/>
          </a:xfrm>
          <a:prstGeom prst="line">
            <a:avLst/>
          </a:prstGeom>
          <a:noFill/>
          <a:ln w="3810">
            <a:solidFill>
              <a:srgbClr val="B0A090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1645920" y="3657600"/>
            <a:ext cx="3657600" cy="0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645920" y="3657600"/>
            <a:ext cx="3657600" cy="1828800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0" y="338328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匀速（水平线）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面积=路程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1645920" y="5212080"/>
            <a:ext cx="3200400" cy="-320040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0" y="137160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匀加速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（倾斜直线）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斜率=a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1645920" y="2286000"/>
            <a:ext cx="2743200" cy="1828800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0" y="365760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匀减速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（向下倾斜）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1188720" y="5532120"/>
            <a:ext cx="2743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3728"/>
                </a:solidFill>
              </a:rPr>
              <a:t>O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8046720" y="1005840"/>
            <a:ext cx="3657600" cy="50292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83880" y="1078992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v-t图像要点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183880" y="1417320"/>
            <a:ext cx="338328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水平直线 = 匀速运动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速度不变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倾斜直线 = 匀变速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向上=匀加速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向下=匀减速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斜率=加速度a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图像与t轴围成的面积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= 路程！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曲线 = 非匀变速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加速度在变化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5 / 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平均速度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48640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公式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21208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v平均 = s总 / t总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总路程 ÷ 总时间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≠ 速度的平均值！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常见错误：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v平均 ≠ (v₁+v₂)/2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3108960"/>
            <a:ext cx="594360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318211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分段运动示例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097280" y="4114800"/>
            <a:ext cx="2286000" cy="0"/>
          </a:xfrm>
          <a:prstGeom prst="line">
            <a:avLst/>
          </a:prstGeom>
          <a:noFill/>
          <a:ln w="38100">
            <a:solidFill>
              <a:srgbClr val="4A90D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46120" y="4114800"/>
            <a:ext cx="-137160" cy="-73152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46120" y="4114800"/>
            <a:ext cx="-137160" cy="73152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97280" y="42062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前半程: s₁=100m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v₁=10m/s, t₁=10s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566160" y="4114800"/>
            <a:ext cx="2286000" cy="0"/>
          </a:xfrm>
          <a:prstGeom prst="line">
            <a:avLst/>
          </a:prstGeom>
          <a:noFill/>
          <a:ln w="38100">
            <a:solidFill>
              <a:srgbClr val="5CB8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715000" y="4114800"/>
            <a:ext cx="-137160" cy="-73152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715000" y="4114800"/>
            <a:ext cx="-137160" cy="73152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66160" y="42062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后半程: s₂=100m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v₂=5m/s, t₂=20s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097280" y="475488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s总 = 100m + 100m = 200m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t总 = 10s + 20s = 30s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v平均 = 200m ÷ 30s ≈ 6.67m/s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❌ 错误算法：(10+5)÷2 = 7.5m/s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正确算法：200÷30 ≈ 6.67m/s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400800" y="1005840"/>
            <a:ext cx="530352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37960" y="107899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理解要点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537960" y="1417320"/>
            <a:ext cx="502920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平均速度不是速度的平均！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因为不同速度持续的时间不同！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女生友好比喻：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你前半程跑步（快），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后半程走路（慢），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整体速度不能简单取平均值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因为走路花了更长时间！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就像考试：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语文90分（考2小时）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数学70分（考1.5小时）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总分÷总时间≠平均分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→要用加权！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6 / 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🏃 匀速直线运动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速度大小方向不变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相等时间→相等路程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s-t图：倾斜直线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v-t图：水平直线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2044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🚀 变速直线运动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速度大小变化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加速/减速运动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s-t图：曲线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v-t图：倾斜/曲线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s-t图像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倾斜直线=匀速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水平线=静止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曲线=变速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斜率=速度v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23544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7260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📉 v-t图像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水平线=匀速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倾斜直线=匀变速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斜率=加速度a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面积=路程s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3840480"/>
            <a:ext cx="112471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9136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核心口诀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251960"/>
            <a:ext cx="109728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「匀速直线等间距，s-t倾斜v-t平；变速间距不均匀，s-t弯曲v-t斜。」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s-t图像看斜率→速度；v-t图像看面积→路程；v-t图像看斜率→加速度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女生友好小贴士：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s-t图像「跑步的记录纸」：越陡=跑得越快，平的=停下来休息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v-t图像「速度仪表盘」：平的=匀速，上升=加速，下降=减速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平均速度≠速度的平均——因为不同速度花的时间不一样！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7 / 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关于匀速直线运动，下列说法正确的是（ 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53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速度与路程成正比  B. 速度与时间成反比  C. 速度的大小与路程和时间无关  D. 以上都不对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43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9019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s-t图像中，水平直线表示物体（ ）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221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匀速运动  B. 加速运动  C. 静止  D. 减速运动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706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v-t图像中，倾斜直线表示（ 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90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匀速运动  B. 匀变速运动  C. 静止  D. 无法判断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803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639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v-t图像中，图线与时间轴围成的面积表示（ 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959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速度  B. 加速度  C. 路程  D. 时间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749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8056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507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前半程10m/s，后半程20m/s，全程平均速度（ ）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8280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15m/s  B. 大于15m/s  C. 小于15m/s  D. 等于20m/s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617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376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下列哪个运动一定是变速运动？（ ）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6967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s-t图为倾斜直线  B. v-t图为水平直线  C. s-t图为曲线  D. 汽车在高速公路上行驶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486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12648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FFF0E0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5391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s-t和v-t图像是本章的核心工具！多画多练，慢慢就能「看图识运动」啦~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8 / 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5.3 直线运动</dc:title>
  <dc:subject>PptxGenJS Presentation</dc:subject>
  <dc:creator>苏科版物理教研组</dc:creator>
  <cp:lastModifiedBy>苏科版物理教研组</cp:lastModifiedBy>
  <cp:revision>1</cp:revision>
  <dcterms:created xsi:type="dcterms:W3CDTF">2026-08-03T08:15:26Z</dcterms:created>
  <dcterms:modified xsi:type="dcterms:W3CDTF">2026-08-03T08:15:26Z</dcterms:modified>
</cp:coreProperties>
</file>