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889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0"/>
          </a:xfrm>
          <a:prstGeom prst="rect">
            <a:avLst/>
          </a:prstGeom>
          <a:solidFill>
            <a:srgbClr val="D94F4A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FFFDF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5.2 速度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457200" y="164592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FFDF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比较快慢 · 速度公式 · 匀速与变速 · 平均速度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3200400" y="2743200"/>
            <a:ext cx="2743200" cy="54864"/>
          </a:xfrm>
          <a:prstGeom prst="rect">
            <a:avLst/>
          </a:prstGeom>
          <a:solidFill>
            <a:srgbClr val="F5D76E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32004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FFFDF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第五章 物体的运动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0" y="4754880"/>
            <a:ext cx="9144000" cy="365760"/>
          </a:xfrm>
          <a:prstGeom prst="rect">
            <a:avLst/>
          </a:prstGeom>
          <a:solidFill>
            <a:srgbClr val="D94F4A"/>
          </a:solidFill>
          <a:ln/>
        </p:spPr>
      </p:sp>
      <p:sp>
        <p:nvSpPr>
          <p:cNvPr id="8" name="Text 6"/>
          <p:cNvSpPr/>
          <p:nvPr/>
        </p:nvSpPr>
        <p:spPr>
          <a:xfrm>
            <a:off x="274320" y="4773168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FFFDF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初中物理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8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13716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比较物体运动快慢的方法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274320" y="594360"/>
            <a:ext cx="3657600" cy="36576"/>
          </a:xfrm>
          <a:prstGeom prst="rect">
            <a:avLst/>
          </a:prstGeom>
          <a:solidFill>
            <a:srgbClr val="E8893A"/>
          </a:solidFill>
          <a:ln/>
        </p:spPr>
      </p:sp>
      <p:sp>
        <p:nvSpPr>
          <p:cNvPr id="4" name="Shape 2"/>
          <p:cNvSpPr/>
          <p:nvPr/>
        </p:nvSpPr>
        <p:spPr>
          <a:xfrm>
            <a:off x="274320" y="914400"/>
            <a:ext cx="4114800" cy="2286000"/>
          </a:xfrm>
          <a:prstGeom prst="roundRect">
            <a:avLst>
              <a:gd name="adj" fmla="val 2000"/>
            </a:avLst>
          </a:prstGeom>
          <a:solidFill>
            <a:srgbClr val="FFFDF5"/>
          </a:solidFill>
          <a:ln/>
          <a:effectLst>
            <a:outerShdw sx="100000" sy="100000" kx="0" ky="0" algn="bl" rotWithShape="0" blurRad="50800" dist="25400" dir="8100000">
              <a:srgbClr val="cccccc">
                <a:alpha val="3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457200" y="1005840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方法一：相同时间比路程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463040"/>
            <a:ext cx="3657600" cy="54864"/>
          </a:xfrm>
          <a:prstGeom prst="rect">
            <a:avLst/>
          </a:prstGeom>
          <a:solidFill>
            <a:srgbClr val="4A3728"/>
          </a:solidFill>
          <a:ln/>
        </p:spPr>
      </p:sp>
      <p:sp>
        <p:nvSpPr>
          <p:cNvPr id="7" name="Text 5"/>
          <p:cNvSpPr/>
          <p:nvPr/>
        </p:nvSpPr>
        <p:spPr>
          <a:xfrm>
            <a:off x="457200" y="1554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8B73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起点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3200400" y="137160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D94F4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828800" y="137160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E889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B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1920240"/>
            <a:ext cx="3657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8B73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相同时间 5s 内：</a:t>
            </a:r>
            <a:endParaRPr lang="en-US" sz="1200" dirty="0"/>
          </a:p>
          <a:p>
            <a:pPr algn="l" indent="0" marL="0">
              <a:buNone/>
            </a:pPr>
            <a:r>
              <a:rPr lang="en-US" sz="1200" dirty="0">
                <a:solidFill>
                  <a:srgbClr val="8B73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 跑得更远 → A 更快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57200" y="2560320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结论：时间相同时，路程越长，</a:t>
            </a:r>
            <a:endParaRPr lang="en-US" sz="1200" dirty="0"/>
          </a:p>
          <a:p>
            <a:pPr algn="l" indent="0" marL="0">
              <a:buNone/>
            </a:pPr>
            <a:r>
              <a:rPr lang="en-US" sz="1200" b="1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运动越快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4754880" y="914400"/>
            <a:ext cx="4114800" cy="2286000"/>
          </a:xfrm>
          <a:prstGeom prst="roundRect">
            <a:avLst>
              <a:gd name="adj" fmla="val 2000"/>
            </a:avLst>
          </a:prstGeom>
          <a:solidFill>
            <a:srgbClr val="FFFDF5"/>
          </a:solidFill>
          <a:ln/>
          <a:effectLst>
            <a:outerShdw sx="100000" sy="100000" kx="0" ky="0" algn="bl" rotWithShape="0" blurRad="50800" dist="25400" dir="8100000">
              <a:srgbClr val="cccccc">
                <a:alpha val="3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4937760" y="1005840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方法二：相同路程比时间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4937760" y="1463040"/>
            <a:ext cx="3657600" cy="54864"/>
          </a:xfrm>
          <a:prstGeom prst="rect">
            <a:avLst/>
          </a:prstGeom>
          <a:solidFill>
            <a:srgbClr val="4A3728"/>
          </a:solidFill>
          <a:ln/>
        </p:spPr>
      </p:sp>
      <p:sp>
        <p:nvSpPr>
          <p:cNvPr id="15" name="Text 13"/>
          <p:cNvSpPr/>
          <p:nvPr/>
        </p:nvSpPr>
        <p:spPr>
          <a:xfrm>
            <a:off x="4937760" y="155448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B73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|←—————— 100m ——————→|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4937760" y="1920240"/>
            <a:ext cx="3657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8B73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跑完相同路程 100m：</a:t>
            </a:r>
            <a:endParaRPr lang="en-US" sz="1200" dirty="0"/>
          </a:p>
          <a:p>
            <a:pPr algn="l" indent="0" marL="0">
              <a:buNone/>
            </a:pPr>
            <a:r>
              <a:rPr lang="en-US" sz="1200" dirty="0">
                <a:solidFill>
                  <a:srgbClr val="8B73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 用时 12s，B 用时 15s</a:t>
            </a:r>
            <a:endParaRPr lang="en-US" sz="1200" dirty="0"/>
          </a:p>
          <a:p>
            <a:pPr algn="l" indent="0" marL="0">
              <a:buNone/>
            </a:pPr>
            <a:r>
              <a:rPr lang="en-US" sz="1200" dirty="0">
                <a:solidFill>
                  <a:srgbClr val="8B73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 用时更短 → A 更快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4937760" y="2560320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结论：路程相同时，时间越短，</a:t>
            </a:r>
            <a:endParaRPr lang="en-US" sz="1200" dirty="0"/>
          </a:p>
          <a:p>
            <a:pPr algn="l" indent="0" marL="0">
              <a:buNone/>
            </a:pPr>
            <a:r>
              <a:rPr lang="en-US" sz="1200" b="1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运动越快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0" y="4754880"/>
            <a:ext cx="9144000" cy="365760"/>
          </a:xfrm>
          <a:prstGeom prst="rect">
            <a:avLst/>
          </a:prstGeom>
          <a:solidFill>
            <a:srgbClr val="E8893A"/>
          </a:solidFill>
          <a:ln/>
        </p:spPr>
      </p:sp>
      <p:sp>
        <p:nvSpPr>
          <p:cNvPr id="19" name="Text 17"/>
          <p:cNvSpPr/>
          <p:nvPr/>
        </p:nvSpPr>
        <p:spPr>
          <a:xfrm>
            <a:off x="274320" y="477316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FFFDF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7498080" y="4663440"/>
            <a:ext cx="1097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 / 8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8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13716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速度的定义与公式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274320" y="594360"/>
            <a:ext cx="3657600" cy="36576"/>
          </a:xfrm>
          <a:prstGeom prst="rect">
            <a:avLst/>
          </a:prstGeom>
          <a:solidFill>
            <a:srgbClr val="E8893A"/>
          </a:solidFill>
          <a:ln/>
        </p:spPr>
      </p:sp>
      <p:sp>
        <p:nvSpPr>
          <p:cNvPr id="4" name="Shape 2"/>
          <p:cNvSpPr/>
          <p:nvPr/>
        </p:nvSpPr>
        <p:spPr>
          <a:xfrm>
            <a:off x="731520" y="914400"/>
            <a:ext cx="7680960" cy="1463040"/>
          </a:xfrm>
          <a:prstGeom prst="roundRect">
            <a:avLst>
              <a:gd name="adj" fmla="val 4375"/>
            </a:avLst>
          </a:prstGeom>
          <a:solidFill>
            <a:srgbClr val="FFFDF5"/>
          </a:solidFill>
          <a:ln/>
          <a:effectLst>
            <a:outerShdw sx="100000" sy="100000" kx="0" ky="0" algn="bl" rotWithShape="0" blurRad="50800" dist="25400" dir="8100000">
              <a:srgbClr val="cccccc">
                <a:alpha val="3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731520" y="914400"/>
            <a:ext cx="7680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4A3728"/>
                </a:solidFill>
              </a:rPr>
              <a:t>速度 = </a:t>
            </a:r>
            <a:pPr algn="ctr" indent="0" marL="0">
              <a:buNone/>
            </a:pPr>
            <a:r>
              <a:rPr lang="en-US" sz="2800" b="1" dirty="0">
                <a:solidFill>
                  <a:srgbClr val="D94F4A"/>
                </a:solidFill>
              </a:rPr>
              <a:t>路程</a:t>
            </a:r>
            <a:pPr algn="ctr" indent="0" marL="0">
              <a:buNone/>
            </a:pPr>
            <a:r>
              <a:rPr lang="en-US" sz="2800" dirty="0">
                <a:solidFill>
                  <a:srgbClr val="4A3728"/>
                </a:solidFill>
              </a:rPr>
              <a:t> / </a:t>
            </a:r>
            <a:pPr algn="ctr" indent="0" marL="0">
              <a:buNone/>
            </a:pPr>
            <a:r>
              <a:rPr lang="en-US" sz="2800" b="1" dirty="0">
                <a:solidFill>
                  <a:srgbClr val="E8893A"/>
                </a:solidFill>
              </a:rPr>
              <a:t>时间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731520" y="1554480"/>
            <a:ext cx="7680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4A3728"/>
                </a:solidFill>
              </a:rPr>
              <a:t>v = </a:t>
            </a:r>
            <a:pPr algn="ctr" indent="0" marL="0">
              <a:buNone/>
            </a:pPr>
            <a:r>
              <a:rPr lang="en-US" sz="3600" b="1" dirty="0">
                <a:solidFill>
                  <a:srgbClr val="D94F4A"/>
                </a:solidFill>
              </a:rPr>
              <a:t>s</a:t>
            </a:r>
            <a:pPr algn="ctr" indent="0" marL="0">
              <a:buNone/>
            </a:pPr>
            <a:r>
              <a:rPr lang="en-US" sz="3600" dirty="0">
                <a:solidFill>
                  <a:srgbClr val="4A3728"/>
                </a:solidFill>
              </a:rPr>
              <a:t> / </a:t>
            </a:r>
            <a:pPr algn="ctr" indent="0" marL="0">
              <a:buNone/>
            </a:pPr>
            <a:r>
              <a:rPr lang="en-US" sz="3600" b="1" dirty="0">
                <a:solidFill>
                  <a:srgbClr val="E8893A"/>
                </a:solidFill>
              </a:rPr>
              <a:t>t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731520" y="2331720"/>
            <a:ext cx="7680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D94F4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* 速度有大小也有方向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57200" y="2743200"/>
            <a:ext cx="2651760" cy="1828800"/>
          </a:xfrm>
          <a:prstGeom prst="roundRect">
            <a:avLst>
              <a:gd name="adj" fmla="val 2500"/>
            </a:avLst>
          </a:prstGeom>
          <a:solidFill>
            <a:srgbClr val="FFFDF5"/>
          </a:solidFill>
          <a:ln/>
          <a:effectLst>
            <a:outerShdw sx="100000" sy="100000" kx="0" ky="0" algn="bl" rotWithShape="0" blurRad="38100" dist="25400" dir="8100000">
              <a:srgbClr val="cccccc">
                <a:alpha val="3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57200" y="2743200"/>
            <a:ext cx="2651760" cy="502920"/>
          </a:xfrm>
          <a:prstGeom prst="rect">
            <a:avLst/>
          </a:prstGeom>
          <a:solidFill>
            <a:srgbClr val="D94F4A"/>
          </a:solidFill>
          <a:ln/>
        </p:spPr>
      </p:sp>
      <p:sp>
        <p:nvSpPr>
          <p:cNvPr id="10" name="Shape 8"/>
          <p:cNvSpPr/>
          <p:nvPr/>
        </p:nvSpPr>
        <p:spPr>
          <a:xfrm>
            <a:off x="457200" y="3246120"/>
            <a:ext cx="2651760" cy="9144"/>
          </a:xfrm>
          <a:prstGeom prst="rect">
            <a:avLst/>
          </a:prstGeom>
          <a:solidFill>
            <a:srgbClr val="FFFDF5"/>
          </a:solidFill>
          <a:ln/>
        </p:spPr>
      </p:sp>
      <p:sp>
        <p:nvSpPr>
          <p:cNvPr id="11" name="Text 9"/>
          <p:cNvSpPr/>
          <p:nvPr/>
        </p:nvSpPr>
        <p:spPr>
          <a:xfrm>
            <a:off x="457200" y="2743200"/>
            <a:ext cx="2651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DF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v — 速度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594360" y="333756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D94F4A"/>
                </a:solidFill>
              </a:rPr>
              <a:t>含义
</a:t>
            </a:r>
            <a:endParaRPr lang="en-US" sz="1300" dirty="0"/>
          </a:p>
          <a:p>
            <a:pPr algn="l" indent="0" marL="0">
              <a:buNone/>
            </a:pPr>
            <a:r>
              <a:rPr lang="en-US" sz="1100" dirty="0">
                <a:solidFill>
                  <a:srgbClr val="4A3728"/>
                </a:solidFill>
              </a:rPr>
              <a:t>描述物体运动快慢
的物理量
</a:t>
            </a:r>
            <a:endParaRPr lang="en-US" sz="1300" dirty="0"/>
          </a:p>
          <a:p>
            <a:pPr algn="l" indent="0" marL="0">
              <a:buNone/>
            </a:pPr>
            <a:r>
              <a:rPr lang="en-US" sz="1300" b="1" dirty="0">
                <a:solidFill>
                  <a:srgbClr val="D94F4A"/>
                </a:solidFill>
              </a:rPr>
              <a:t>国际单位
</a:t>
            </a:r>
            <a:endParaRPr lang="en-US" sz="1300" dirty="0"/>
          </a:p>
          <a:p>
            <a:pPr algn="l" indent="0" marL="0">
              <a:buNone/>
            </a:pPr>
            <a:r>
              <a:rPr lang="en-US" sz="1100" dirty="0">
                <a:solidFill>
                  <a:srgbClr val="4A3728"/>
                </a:solidFill>
              </a:rPr>
              <a:t>m/s（米每秒）</a:t>
            </a:r>
            <a:endParaRPr lang="en-US" sz="1300" dirty="0"/>
          </a:p>
          <a:p>
            <a:pPr algn="l" indent="0" marL="0">
              <a:buNone/>
            </a:pPr>
            <a:r>
              <a:rPr lang="en-US" sz="1100" dirty="0">
                <a:solidFill>
                  <a:srgbClr val="4A3728"/>
                </a:solidFill>
              </a:rPr>
              <a:t>km/h（千米每时）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3246120" y="2743200"/>
            <a:ext cx="2651760" cy="1828800"/>
          </a:xfrm>
          <a:prstGeom prst="roundRect">
            <a:avLst>
              <a:gd name="adj" fmla="val 2500"/>
            </a:avLst>
          </a:prstGeom>
          <a:solidFill>
            <a:srgbClr val="FFFDF5"/>
          </a:solidFill>
          <a:ln/>
          <a:effectLst>
            <a:outerShdw sx="100000" sy="100000" kx="0" ky="0" algn="bl" rotWithShape="0" blurRad="38100" dist="25400" dir="8100000">
              <a:srgbClr val="cccccc">
                <a:alpha val="3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246120" y="2743200"/>
            <a:ext cx="2651760" cy="502920"/>
          </a:xfrm>
          <a:prstGeom prst="rect">
            <a:avLst/>
          </a:prstGeom>
          <a:solidFill>
            <a:srgbClr val="E8893A"/>
          </a:solidFill>
          <a:ln/>
        </p:spPr>
      </p:sp>
      <p:sp>
        <p:nvSpPr>
          <p:cNvPr id="15" name="Shape 13"/>
          <p:cNvSpPr/>
          <p:nvPr/>
        </p:nvSpPr>
        <p:spPr>
          <a:xfrm>
            <a:off x="3246120" y="3246120"/>
            <a:ext cx="2651760" cy="9144"/>
          </a:xfrm>
          <a:prstGeom prst="rect">
            <a:avLst/>
          </a:prstGeom>
          <a:solidFill>
            <a:srgbClr val="FFFDF5"/>
          </a:solidFill>
          <a:ln/>
        </p:spPr>
      </p:sp>
      <p:sp>
        <p:nvSpPr>
          <p:cNvPr id="16" name="Text 14"/>
          <p:cNvSpPr/>
          <p:nvPr/>
        </p:nvSpPr>
        <p:spPr>
          <a:xfrm>
            <a:off x="3246120" y="2743200"/>
            <a:ext cx="2651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DF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 — 路程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3383280" y="333756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E8893A"/>
                </a:solidFill>
              </a:rPr>
              <a:t>含义
</a:t>
            </a:r>
            <a:endParaRPr lang="en-US" sz="1300" dirty="0"/>
          </a:p>
          <a:p>
            <a:pPr algn="l" indent="0" marL="0">
              <a:buNone/>
            </a:pPr>
            <a:r>
              <a:rPr lang="en-US" sz="1100" dirty="0">
                <a:solidFill>
                  <a:srgbClr val="4A3728"/>
                </a:solidFill>
              </a:rPr>
              <a:t>物体运动轨迹
的长度
</a:t>
            </a:r>
            <a:endParaRPr lang="en-US" sz="1300" dirty="0"/>
          </a:p>
          <a:p>
            <a:pPr algn="l" indent="0" marL="0">
              <a:buNone/>
            </a:pPr>
            <a:r>
              <a:rPr lang="en-US" sz="1300" b="1" dirty="0">
                <a:solidFill>
                  <a:srgbClr val="E8893A"/>
                </a:solidFill>
              </a:rPr>
              <a:t>国际单位
</a:t>
            </a:r>
            <a:endParaRPr lang="en-US" sz="1300" dirty="0"/>
          </a:p>
          <a:p>
            <a:pPr algn="l" indent="0" marL="0">
              <a:buNone/>
            </a:pPr>
            <a:r>
              <a:rPr lang="en-US" sz="1100" dirty="0">
                <a:solidFill>
                  <a:srgbClr val="4A3728"/>
                </a:solidFill>
              </a:rPr>
              <a:t>m（米）</a:t>
            </a:r>
            <a:endParaRPr lang="en-US" sz="1300" dirty="0"/>
          </a:p>
          <a:p>
            <a:pPr algn="l" indent="0" marL="0">
              <a:buNone/>
            </a:pPr>
            <a:r>
              <a:rPr lang="en-US" sz="1100" dirty="0">
                <a:solidFill>
                  <a:srgbClr val="4A3728"/>
                </a:solidFill>
              </a:rPr>
              <a:t>km（千米）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035040" y="2743200"/>
            <a:ext cx="2651760" cy="1828800"/>
          </a:xfrm>
          <a:prstGeom prst="roundRect">
            <a:avLst>
              <a:gd name="adj" fmla="val 2500"/>
            </a:avLst>
          </a:prstGeom>
          <a:solidFill>
            <a:srgbClr val="FFFDF5"/>
          </a:solidFill>
          <a:ln/>
          <a:effectLst>
            <a:outerShdw sx="100000" sy="100000" kx="0" ky="0" algn="bl" rotWithShape="0" blurRad="38100" dist="25400" dir="8100000">
              <a:srgbClr val="cccccc">
                <a:alpha val="30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6035040" y="2743200"/>
            <a:ext cx="2651760" cy="502920"/>
          </a:xfrm>
          <a:prstGeom prst="rect">
            <a:avLst/>
          </a:prstGeom>
          <a:solidFill>
            <a:srgbClr val="F5D76E"/>
          </a:solidFill>
          <a:ln/>
        </p:spPr>
      </p:sp>
      <p:sp>
        <p:nvSpPr>
          <p:cNvPr id="20" name="Shape 18"/>
          <p:cNvSpPr/>
          <p:nvPr/>
        </p:nvSpPr>
        <p:spPr>
          <a:xfrm>
            <a:off x="6035040" y="3246120"/>
            <a:ext cx="2651760" cy="9144"/>
          </a:xfrm>
          <a:prstGeom prst="rect">
            <a:avLst/>
          </a:prstGeom>
          <a:solidFill>
            <a:srgbClr val="FFFDF5"/>
          </a:solidFill>
          <a:ln/>
        </p:spPr>
      </p:sp>
      <p:sp>
        <p:nvSpPr>
          <p:cNvPr id="21" name="Text 19"/>
          <p:cNvSpPr/>
          <p:nvPr/>
        </p:nvSpPr>
        <p:spPr>
          <a:xfrm>
            <a:off x="6035040" y="2743200"/>
            <a:ext cx="2651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DF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 — 时间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6172200" y="333756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B8960C"/>
                </a:solidFill>
              </a:rPr>
              <a:t>含义
</a:t>
            </a:r>
            <a:endParaRPr lang="en-US" sz="1300" dirty="0"/>
          </a:p>
          <a:p>
            <a:pPr algn="l" indent="0" marL="0">
              <a:buNone/>
            </a:pPr>
            <a:r>
              <a:rPr lang="en-US" sz="1100" dirty="0">
                <a:solidFill>
                  <a:srgbClr val="4A3728"/>
                </a:solidFill>
              </a:rPr>
              <a:t>运动持续
的时间
</a:t>
            </a:r>
            <a:endParaRPr lang="en-US" sz="1300" dirty="0"/>
          </a:p>
          <a:p>
            <a:pPr algn="l" indent="0" marL="0">
              <a:buNone/>
            </a:pPr>
            <a:r>
              <a:rPr lang="en-US" sz="1300" b="1" dirty="0">
                <a:solidFill>
                  <a:srgbClr val="B8960C"/>
                </a:solidFill>
              </a:rPr>
              <a:t>国际单位
</a:t>
            </a:r>
            <a:endParaRPr lang="en-US" sz="1300" dirty="0"/>
          </a:p>
          <a:p>
            <a:pPr algn="l" indent="0" marL="0">
              <a:buNone/>
            </a:pPr>
            <a:r>
              <a:rPr lang="en-US" sz="1100" dirty="0">
                <a:solidFill>
                  <a:srgbClr val="4A3728"/>
                </a:solidFill>
              </a:rPr>
              <a:t>s（秒）</a:t>
            </a:r>
            <a:endParaRPr lang="en-US" sz="1300" dirty="0"/>
          </a:p>
          <a:p>
            <a:pPr algn="l" indent="0" marL="0">
              <a:buNone/>
            </a:pPr>
            <a:r>
              <a:rPr lang="en-US" sz="1100" dirty="0">
                <a:solidFill>
                  <a:srgbClr val="4A3728"/>
                </a:solidFill>
              </a:rPr>
              <a:t>h（小时）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0" y="4754880"/>
            <a:ext cx="9144000" cy="365760"/>
          </a:xfrm>
          <a:prstGeom prst="rect">
            <a:avLst/>
          </a:prstGeom>
          <a:solidFill>
            <a:srgbClr val="E8893A"/>
          </a:solidFill>
          <a:ln/>
        </p:spPr>
      </p:sp>
      <p:sp>
        <p:nvSpPr>
          <p:cNvPr id="24" name="Text 22"/>
          <p:cNvSpPr/>
          <p:nvPr/>
        </p:nvSpPr>
        <p:spPr>
          <a:xfrm>
            <a:off x="274320" y="477316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FFFDF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7498080" y="4663440"/>
            <a:ext cx="1097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 / 8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8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13716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速度单位换算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274320" y="594360"/>
            <a:ext cx="3657600" cy="36576"/>
          </a:xfrm>
          <a:prstGeom prst="rect">
            <a:avLst/>
          </a:prstGeom>
          <a:solidFill>
            <a:srgbClr val="E8893A"/>
          </a:solidFill>
          <a:ln/>
        </p:spPr>
      </p:sp>
      <p:sp>
        <p:nvSpPr>
          <p:cNvPr id="4" name="Shape 2"/>
          <p:cNvSpPr/>
          <p:nvPr/>
        </p:nvSpPr>
        <p:spPr>
          <a:xfrm>
            <a:off x="1371600" y="822960"/>
            <a:ext cx="6400800" cy="640080"/>
          </a:xfrm>
          <a:prstGeom prst="roundRect">
            <a:avLst>
              <a:gd name="adj" fmla="val 7143"/>
            </a:avLst>
          </a:prstGeom>
          <a:solidFill>
            <a:srgbClr val="E8893A"/>
          </a:solidFill>
          <a:ln/>
        </p:spPr>
      </p:sp>
      <p:sp>
        <p:nvSpPr>
          <p:cNvPr id="5" name="Text 3"/>
          <p:cNvSpPr/>
          <p:nvPr/>
        </p:nvSpPr>
        <p:spPr>
          <a:xfrm>
            <a:off x="1371600" y="822960"/>
            <a:ext cx="6400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DF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 m/s = 3.6 km/h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457200" y="1645920"/>
            <a:ext cx="4114800" cy="2286000"/>
          </a:xfrm>
          <a:prstGeom prst="roundRect">
            <a:avLst>
              <a:gd name="adj" fmla="val 2000"/>
            </a:avLst>
          </a:prstGeom>
          <a:solidFill>
            <a:srgbClr val="FFFDF5"/>
          </a:solidFill>
          <a:ln/>
          <a:effectLst>
            <a:outerShdw sx="100000" sy="100000" kx="0" ky="0" algn="bl" rotWithShape="0" blurRad="50800" dist="25400" dir="8100000">
              <a:srgbClr val="cccccc">
                <a:alpha val="3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640080" y="1737360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推导过程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40080" y="2148840"/>
            <a:ext cx="374904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8B73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 m/s</a:t>
            </a:r>
            <a:endParaRPr lang="en-US" sz="1200" dirty="0"/>
          </a:p>
          <a:p>
            <a:pPr algn="l"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8B73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= (1/1000) km / (1/3600) h</a:t>
            </a:r>
            <a:endParaRPr lang="en-US" sz="1200" dirty="0"/>
          </a:p>
          <a:p>
            <a:pPr algn="l"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8B73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= (1/1000) × 3600 km/h</a:t>
            </a:r>
            <a:endParaRPr lang="en-US" sz="1200" dirty="0"/>
          </a:p>
          <a:p>
            <a:pPr algn="l"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8B73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= 3600/1000 km/h</a:t>
            </a:r>
            <a:endParaRPr lang="en-US" sz="1200" dirty="0"/>
          </a:p>
          <a:p>
            <a:pPr algn="l"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8B73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= 3.6 km/h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846320" y="1645920"/>
            <a:ext cx="3840480" cy="2286000"/>
          </a:xfrm>
          <a:prstGeom prst="roundRect">
            <a:avLst>
              <a:gd name="adj" fmla="val 2000"/>
            </a:avLst>
          </a:prstGeom>
          <a:solidFill>
            <a:srgbClr val="FFFDF5"/>
          </a:solidFill>
          <a:ln/>
          <a:effectLst>
            <a:outerShdw sx="100000" sy="100000" kx="0" ky="0" algn="bl" rotWithShape="0" blurRad="50800" dist="25400" dir="8100000">
              <a:srgbClr val="cccccc">
                <a:alpha val="3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5029200" y="173736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换算示例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029200" y="2148840"/>
            <a:ext cx="347472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8B73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例1：10 m/s = ? km/h</a:t>
            </a:r>
            <a:endParaRPr lang="en-US" sz="1200" dirty="0"/>
          </a:p>
          <a:p>
            <a:pPr algn="l"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8B73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10 × 3.6 = 36 km/h</a:t>
            </a:r>
            <a:endParaRPr lang="en-US" sz="1200" dirty="0"/>
          </a:p>
          <a:p>
            <a:pPr algn="l" indent="0" marL="0">
              <a:lnSpc>
                <a:spcPct val="150000"/>
              </a:lnSpc>
              <a:buNone/>
            </a:pPr>
            <a:endParaRPr lang="en-US" sz="1200" dirty="0"/>
          </a:p>
          <a:p>
            <a:pPr algn="l"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8B73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例2：72 km/h = ? m/s</a:t>
            </a:r>
            <a:endParaRPr lang="en-US" sz="1200" dirty="0"/>
          </a:p>
          <a:p>
            <a:pPr algn="l"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8B73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72 ÷ 3.6 = 20 m/s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731520" y="4114800"/>
            <a:ext cx="7680960" cy="502920"/>
          </a:xfrm>
          <a:prstGeom prst="roundRect">
            <a:avLst>
              <a:gd name="adj" fmla="val 9091"/>
            </a:avLst>
          </a:prstGeom>
          <a:solidFill>
            <a:srgbClr val="F5D76E">
              <a:alpha val="50000"/>
            </a:srgbClr>
          </a:solidFill>
          <a:ln w="12700">
            <a:solidFill>
              <a:srgbClr val="E8893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31520" y="4114800"/>
            <a:ext cx="7680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记忆口诀：  m/s → km/h  ×3.6    |    km/h → m/s  ÷3.6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0" y="4754880"/>
            <a:ext cx="9144000" cy="365760"/>
          </a:xfrm>
          <a:prstGeom prst="rect">
            <a:avLst/>
          </a:prstGeom>
          <a:solidFill>
            <a:srgbClr val="E8893A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77316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FFFDF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7498080" y="4663440"/>
            <a:ext cx="1097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 / 8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8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137160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匀速直线运动与变速直线运动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274320" y="594360"/>
            <a:ext cx="3657600" cy="36576"/>
          </a:xfrm>
          <a:prstGeom prst="rect">
            <a:avLst/>
          </a:prstGeom>
          <a:solidFill>
            <a:srgbClr val="E8893A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822960"/>
            <a:ext cx="3931920" cy="3200400"/>
          </a:xfrm>
          <a:prstGeom prst="roundRect">
            <a:avLst>
              <a:gd name="adj" fmla="val 1429"/>
            </a:avLst>
          </a:prstGeom>
          <a:solidFill>
            <a:srgbClr val="FFFDF5"/>
          </a:solidFill>
          <a:ln/>
          <a:effectLst>
            <a:outerShdw sx="100000" sy="100000" kx="0" ky="0" algn="bl" rotWithShape="0" blurRad="50800" dist="25400" dir="8100000">
              <a:srgbClr val="cccccc">
                <a:alpha val="3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40080" y="914400"/>
            <a:ext cx="3566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D94F4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匀速直线运动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731520" y="1508760"/>
            <a:ext cx="182880" cy="182880"/>
          </a:xfrm>
          <a:prstGeom prst="ellipse">
            <a:avLst/>
          </a:prstGeom>
          <a:solidFill>
            <a:srgbClr val="D94F4A"/>
          </a:solidFill>
          <a:ln/>
        </p:spPr>
      </p:sp>
      <p:sp>
        <p:nvSpPr>
          <p:cNvPr id="7" name="Shape 5"/>
          <p:cNvSpPr/>
          <p:nvPr/>
        </p:nvSpPr>
        <p:spPr>
          <a:xfrm>
            <a:off x="1325880" y="1508760"/>
            <a:ext cx="182880" cy="182880"/>
          </a:xfrm>
          <a:prstGeom prst="ellipse">
            <a:avLst/>
          </a:prstGeom>
          <a:solidFill>
            <a:srgbClr val="D94F4A"/>
          </a:solidFill>
          <a:ln/>
        </p:spPr>
      </p:sp>
      <p:sp>
        <p:nvSpPr>
          <p:cNvPr id="8" name="Shape 6"/>
          <p:cNvSpPr/>
          <p:nvPr/>
        </p:nvSpPr>
        <p:spPr>
          <a:xfrm>
            <a:off x="1920240" y="1508760"/>
            <a:ext cx="182880" cy="182880"/>
          </a:xfrm>
          <a:prstGeom prst="ellipse">
            <a:avLst/>
          </a:prstGeom>
          <a:solidFill>
            <a:srgbClr val="D94F4A"/>
          </a:solidFill>
          <a:ln/>
        </p:spPr>
      </p:sp>
      <p:sp>
        <p:nvSpPr>
          <p:cNvPr id="9" name="Shape 7"/>
          <p:cNvSpPr/>
          <p:nvPr/>
        </p:nvSpPr>
        <p:spPr>
          <a:xfrm>
            <a:off x="2514600" y="1508760"/>
            <a:ext cx="182880" cy="182880"/>
          </a:xfrm>
          <a:prstGeom prst="ellipse">
            <a:avLst/>
          </a:prstGeom>
          <a:solidFill>
            <a:srgbClr val="D94F4A"/>
          </a:solidFill>
          <a:ln/>
        </p:spPr>
      </p:sp>
      <p:sp>
        <p:nvSpPr>
          <p:cNvPr id="10" name="Shape 8"/>
          <p:cNvSpPr/>
          <p:nvPr/>
        </p:nvSpPr>
        <p:spPr>
          <a:xfrm>
            <a:off x="3108960" y="1508760"/>
            <a:ext cx="182880" cy="182880"/>
          </a:xfrm>
          <a:prstGeom prst="ellipse">
            <a:avLst/>
          </a:prstGeom>
          <a:solidFill>
            <a:srgbClr val="D94F4A"/>
          </a:solidFill>
          <a:ln/>
        </p:spPr>
      </p:sp>
      <p:sp>
        <p:nvSpPr>
          <p:cNvPr id="11" name="Shape 9"/>
          <p:cNvSpPr/>
          <p:nvPr/>
        </p:nvSpPr>
        <p:spPr>
          <a:xfrm>
            <a:off x="3703320" y="1508760"/>
            <a:ext cx="182880" cy="182880"/>
          </a:xfrm>
          <a:prstGeom prst="ellipse">
            <a:avLst/>
          </a:prstGeom>
          <a:solidFill>
            <a:srgbClr val="D94F4A"/>
          </a:solidFill>
          <a:ln/>
        </p:spPr>
      </p:sp>
      <p:sp>
        <p:nvSpPr>
          <p:cNvPr id="12" name="Text 10"/>
          <p:cNvSpPr/>
          <p:nvPr/>
        </p:nvSpPr>
        <p:spPr>
          <a:xfrm>
            <a:off x="731520" y="173736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B73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（等间距）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640080" y="2011680"/>
            <a:ext cx="35661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8B73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特点</a:t>
            </a:r>
            <a:endParaRPr lang="en-US" sz="1200" dirty="0"/>
          </a:p>
          <a:p>
            <a:pPr algn="l" indent="0" marL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8B73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沿直线运动</a:t>
            </a:r>
            <a:endParaRPr lang="en-US" sz="1200" dirty="0"/>
          </a:p>
          <a:p>
            <a:pPr algn="l" indent="0" marL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8B73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速度大小不变</a:t>
            </a:r>
            <a:endParaRPr lang="en-US" sz="1200" dirty="0"/>
          </a:p>
          <a:p>
            <a:pPr algn="l" indent="0" marL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8B73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速度方向不变</a:t>
            </a:r>
            <a:endParaRPr lang="en-US" sz="1200" dirty="0"/>
          </a:p>
          <a:p>
            <a:pPr algn="l" indent="0" marL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8B73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相等时间通过相等路程</a:t>
            </a:r>
            <a:endParaRPr lang="en-US" sz="1200" dirty="0"/>
          </a:p>
          <a:p>
            <a:pPr algn="l" indent="0" marL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8B73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是最简单的机械运动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754880" y="822960"/>
            <a:ext cx="3931920" cy="3200400"/>
          </a:xfrm>
          <a:prstGeom prst="roundRect">
            <a:avLst>
              <a:gd name="adj" fmla="val 1429"/>
            </a:avLst>
          </a:prstGeom>
          <a:solidFill>
            <a:srgbClr val="FFFDF5"/>
          </a:solidFill>
          <a:ln/>
          <a:effectLst>
            <a:outerShdw sx="100000" sy="100000" kx="0" ky="0" algn="bl" rotWithShape="0" blurRad="50800" dist="25400" dir="8100000">
              <a:srgbClr val="cccccc">
                <a:alpha val="30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4937760" y="914400"/>
            <a:ext cx="3566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E889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变速直线运动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5029200" y="1508760"/>
            <a:ext cx="182880" cy="182880"/>
          </a:xfrm>
          <a:prstGeom prst="ellipse">
            <a:avLst/>
          </a:prstGeom>
          <a:solidFill>
            <a:srgbClr val="E8893A"/>
          </a:solidFill>
          <a:ln/>
        </p:spPr>
      </p:sp>
      <p:sp>
        <p:nvSpPr>
          <p:cNvPr id="17" name="Shape 15"/>
          <p:cNvSpPr/>
          <p:nvPr/>
        </p:nvSpPr>
        <p:spPr>
          <a:xfrm>
            <a:off x="5326380" y="1508760"/>
            <a:ext cx="182880" cy="182880"/>
          </a:xfrm>
          <a:prstGeom prst="ellipse">
            <a:avLst/>
          </a:prstGeom>
          <a:solidFill>
            <a:srgbClr val="E8893A"/>
          </a:solidFill>
          <a:ln/>
        </p:spPr>
      </p:sp>
      <p:sp>
        <p:nvSpPr>
          <p:cNvPr id="18" name="Shape 16"/>
          <p:cNvSpPr/>
          <p:nvPr/>
        </p:nvSpPr>
        <p:spPr>
          <a:xfrm>
            <a:off x="5682996" y="1508760"/>
            <a:ext cx="182880" cy="182880"/>
          </a:xfrm>
          <a:prstGeom prst="ellipse">
            <a:avLst/>
          </a:prstGeom>
          <a:solidFill>
            <a:srgbClr val="E8893A"/>
          </a:solidFill>
          <a:ln/>
        </p:spPr>
      </p:sp>
      <p:sp>
        <p:nvSpPr>
          <p:cNvPr id="19" name="Shape 17"/>
          <p:cNvSpPr/>
          <p:nvPr/>
        </p:nvSpPr>
        <p:spPr>
          <a:xfrm>
            <a:off x="6099048" y="1508760"/>
            <a:ext cx="182880" cy="182880"/>
          </a:xfrm>
          <a:prstGeom prst="ellipse">
            <a:avLst/>
          </a:prstGeom>
          <a:solidFill>
            <a:srgbClr val="E8893A"/>
          </a:solidFill>
          <a:ln/>
        </p:spPr>
      </p:sp>
      <p:sp>
        <p:nvSpPr>
          <p:cNvPr id="20" name="Shape 18"/>
          <p:cNvSpPr/>
          <p:nvPr/>
        </p:nvSpPr>
        <p:spPr>
          <a:xfrm>
            <a:off x="6574536" y="1508760"/>
            <a:ext cx="182880" cy="182880"/>
          </a:xfrm>
          <a:prstGeom prst="ellipse">
            <a:avLst/>
          </a:prstGeom>
          <a:solidFill>
            <a:srgbClr val="E8893A"/>
          </a:solidFill>
          <a:ln/>
        </p:spPr>
      </p:sp>
      <p:sp>
        <p:nvSpPr>
          <p:cNvPr id="21" name="Shape 19"/>
          <p:cNvSpPr/>
          <p:nvPr/>
        </p:nvSpPr>
        <p:spPr>
          <a:xfrm>
            <a:off x="7109460" y="1508760"/>
            <a:ext cx="182880" cy="182880"/>
          </a:xfrm>
          <a:prstGeom prst="ellipse">
            <a:avLst/>
          </a:prstGeom>
          <a:solidFill>
            <a:srgbClr val="E8893A"/>
          </a:solidFill>
          <a:ln/>
        </p:spPr>
      </p:sp>
      <p:sp>
        <p:nvSpPr>
          <p:cNvPr id="22" name="Text 20"/>
          <p:cNvSpPr/>
          <p:nvPr/>
        </p:nvSpPr>
        <p:spPr>
          <a:xfrm>
            <a:off x="5029200" y="173736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B73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（间距越来越大）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4937760" y="2011680"/>
            <a:ext cx="35661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8B73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特点</a:t>
            </a:r>
            <a:endParaRPr lang="en-US" sz="1200" dirty="0"/>
          </a:p>
          <a:p>
            <a:pPr algn="l" indent="0" marL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8B73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沿直线运动</a:t>
            </a:r>
            <a:endParaRPr lang="en-US" sz="1200" dirty="0"/>
          </a:p>
          <a:p>
            <a:pPr algn="l" indent="0" marL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8B73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速度大小变化</a:t>
            </a:r>
            <a:endParaRPr lang="en-US" sz="1200" dirty="0"/>
          </a:p>
          <a:p>
            <a:pPr algn="l" indent="0" marL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8B73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可能加速或减速</a:t>
            </a:r>
            <a:endParaRPr lang="en-US" sz="1200" dirty="0"/>
          </a:p>
          <a:p>
            <a:pPr algn="l" indent="0" marL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8B73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相等时间通过不等路程</a:t>
            </a:r>
            <a:endParaRPr lang="en-US" sz="1200" dirty="0"/>
          </a:p>
          <a:p>
            <a:pPr algn="l" indent="0" marL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8B73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生活中多数是变速运动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0" y="4754880"/>
            <a:ext cx="9144000" cy="365760"/>
          </a:xfrm>
          <a:prstGeom prst="rect">
            <a:avLst/>
          </a:prstGeom>
          <a:solidFill>
            <a:srgbClr val="E8893A"/>
          </a:solidFill>
          <a:ln/>
        </p:spPr>
      </p:sp>
      <p:sp>
        <p:nvSpPr>
          <p:cNvPr id="25" name="Text 23"/>
          <p:cNvSpPr/>
          <p:nvPr/>
        </p:nvSpPr>
        <p:spPr>
          <a:xfrm>
            <a:off x="274320" y="477316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FFFDF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7498080" y="4663440"/>
            <a:ext cx="1097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 / 8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8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13716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平均速度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274320" y="594360"/>
            <a:ext cx="3657600" cy="36576"/>
          </a:xfrm>
          <a:prstGeom prst="rect">
            <a:avLst/>
          </a:prstGeom>
          <a:solidFill>
            <a:srgbClr val="E8893A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822960"/>
            <a:ext cx="3931920" cy="2377440"/>
          </a:xfrm>
          <a:prstGeom prst="roundRect">
            <a:avLst>
              <a:gd name="adj" fmla="val 1923"/>
            </a:avLst>
          </a:prstGeom>
          <a:solidFill>
            <a:srgbClr val="FFFDF5"/>
          </a:solidFill>
          <a:ln/>
          <a:effectLst>
            <a:outerShdw sx="100000" sy="100000" kx="0" ky="0" algn="bl" rotWithShape="0" blurRad="50800" dist="25400" dir="8100000">
              <a:srgbClr val="cccccc">
                <a:alpha val="3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40080" y="91440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D94F4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概念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40080" y="1280160"/>
            <a:ext cx="3566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8B73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变速运动中，用总路程除以</a:t>
            </a:r>
            <a:endParaRPr lang="en-US" sz="1200" dirty="0"/>
          </a:p>
          <a:p>
            <a:pPr algn="l" indent="0" marL="0">
              <a:buNone/>
            </a:pPr>
            <a:r>
              <a:rPr lang="en-US" sz="1200" dirty="0">
                <a:solidFill>
                  <a:srgbClr val="8B73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总时间来表示平均快慢程度。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640080" y="2011680"/>
            <a:ext cx="3566160" cy="548640"/>
          </a:xfrm>
          <a:prstGeom prst="roundRect">
            <a:avLst>
              <a:gd name="adj" fmla="val 8333"/>
            </a:avLst>
          </a:prstGeom>
          <a:solidFill>
            <a:srgbClr val="E8893A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2011680"/>
            <a:ext cx="3566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DF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v = s总 / t总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640080" y="2697480"/>
            <a:ext cx="3566160" cy="365760"/>
          </a:xfrm>
          <a:prstGeom prst="roundRect">
            <a:avLst>
              <a:gd name="adj" fmla="val 12500"/>
            </a:avLst>
          </a:prstGeom>
          <a:solidFill>
            <a:srgbClr val="F5D76E">
              <a:alpha val="50000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640080" y="269748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注意：平均速度 ≠ 速度的平均值！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754880" y="822960"/>
            <a:ext cx="3931920" cy="3200400"/>
          </a:xfrm>
          <a:prstGeom prst="roundRect">
            <a:avLst>
              <a:gd name="adj" fmla="val 1429"/>
            </a:avLst>
          </a:prstGeom>
          <a:solidFill>
            <a:srgbClr val="FFFDF5"/>
          </a:solidFill>
          <a:ln/>
          <a:effectLst>
            <a:outerShdw sx="100000" sy="100000" kx="0" ky="0" algn="bl" rotWithShape="0" blurRad="50800" dist="25400" dir="8100000">
              <a:srgbClr val="cccccc">
                <a:alpha val="30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4937760" y="91440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E889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典型例题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937760" y="1325880"/>
            <a:ext cx="356616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8B73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小明参加100m赛跑，前50m</a:t>
            </a:r>
            <a:endParaRPr lang="en-US" sz="1100" dirty="0"/>
          </a:p>
          <a:p>
            <a:pPr algn="l"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8B73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用时7s，后50m用时5s。</a:t>
            </a:r>
            <a:endParaRPr lang="en-US" sz="1100" dirty="0"/>
          </a:p>
          <a:p>
            <a:pPr algn="l" indent="0" marL="0">
              <a:lnSpc>
                <a:spcPct val="140000"/>
              </a:lnSpc>
              <a:buNone/>
            </a:pPr>
            <a:endParaRPr lang="en-US" sz="1100" dirty="0"/>
          </a:p>
          <a:p>
            <a:pPr algn="l"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8B73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求：（1）前50m平均速度</a:t>
            </a:r>
            <a:endParaRPr lang="en-US" sz="1100" dirty="0"/>
          </a:p>
          <a:p>
            <a:pPr algn="l"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8B73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v₁ = 50m / 7s ≈ 7.14 m/s</a:t>
            </a:r>
            <a:endParaRPr lang="en-US" sz="1100" dirty="0"/>
          </a:p>
          <a:p>
            <a:pPr algn="l" indent="0" marL="0">
              <a:lnSpc>
                <a:spcPct val="140000"/>
              </a:lnSpc>
              <a:buNone/>
            </a:pPr>
            <a:endParaRPr lang="en-US" sz="1100" dirty="0"/>
          </a:p>
          <a:p>
            <a:pPr algn="l"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8B73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（2）全程平均速度</a:t>
            </a:r>
            <a:endParaRPr lang="en-US" sz="1100" dirty="0"/>
          </a:p>
          <a:p>
            <a:pPr algn="l"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8B73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v = 100m / 12s ≈ 8.33 m/s</a:t>
            </a:r>
            <a:endParaRPr lang="en-US" sz="1100" dirty="0"/>
          </a:p>
          <a:p>
            <a:pPr algn="l" indent="0" marL="0">
              <a:lnSpc>
                <a:spcPct val="140000"/>
              </a:lnSpc>
              <a:buNone/>
            </a:pPr>
            <a:endParaRPr lang="en-US" sz="1100" dirty="0"/>
          </a:p>
          <a:p>
            <a:pPr algn="l"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8B73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（3）后50m平均速度</a:t>
            </a:r>
            <a:endParaRPr lang="en-US" sz="1100" dirty="0"/>
          </a:p>
          <a:p>
            <a:pPr algn="l"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8B73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v₂ = 50m / 5s = 10 m/s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0" y="4754880"/>
            <a:ext cx="9144000" cy="365760"/>
          </a:xfrm>
          <a:prstGeom prst="rect">
            <a:avLst/>
          </a:prstGeom>
          <a:solidFill>
            <a:srgbClr val="E8893A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77316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FFFDF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7498080" y="4663440"/>
            <a:ext cx="1097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 / 8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8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13716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知识小结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274320" y="594360"/>
            <a:ext cx="3657600" cy="36576"/>
          </a:xfrm>
          <a:prstGeom prst="rect">
            <a:avLst/>
          </a:prstGeom>
          <a:solidFill>
            <a:srgbClr val="E8893A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822960"/>
            <a:ext cx="2651760" cy="1600200"/>
          </a:xfrm>
          <a:prstGeom prst="roundRect">
            <a:avLst>
              <a:gd name="adj" fmla="val 2857"/>
            </a:avLst>
          </a:prstGeom>
          <a:solidFill>
            <a:srgbClr val="FFFDF5"/>
          </a:solidFill>
          <a:ln/>
          <a:effectLst>
            <a:outerShdw sx="100000" sy="100000" kx="0" ky="0" algn="bl" rotWithShape="0" blurRad="50800" dist="25400" dir="8100000">
              <a:srgbClr val="cccccc">
                <a:alpha val="3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457200" y="822960"/>
            <a:ext cx="2651760" cy="411480"/>
          </a:xfrm>
          <a:prstGeom prst="rect">
            <a:avLst/>
          </a:prstGeom>
          <a:solidFill>
            <a:srgbClr val="D94F4A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822960"/>
            <a:ext cx="2651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DF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速度公式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94360" y="1325880"/>
            <a:ext cx="23774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8B73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v = s/t</a:t>
            </a:r>
            <a:endParaRPr lang="en-US" sz="1100" dirty="0"/>
          </a:p>
          <a:p>
            <a:pPr algn="l"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8B73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速度 = 路程 ÷ 时间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291840" y="822960"/>
            <a:ext cx="2651760" cy="1600200"/>
          </a:xfrm>
          <a:prstGeom prst="roundRect">
            <a:avLst>
              <a:gd name="adj" fmla="val 2857"/>
            </a:avLst>
          </a:prstGeom>
          <a:solidFill>
            <a:srgbClr val="FFFDF5"/>
          </a:solidFill>
          <a:ln/>
          <a:effectLst>
            <a:outerShdw sx="100000" sy="100000" kx="0" ky="0" algn="bl" rotWithShape="0" blurRad="50800" dist="25400" dir="8100000">
              <a:srgbClr val="cccccc">
                <a:alpha val="3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291840" y="822960"/>
            <a:ext cx="2651760" cy="411480"/>
          </a:xfrm>
          <a:prstGeom prst="rect">
            <a:avLst/>
          </a:prstGeom>
          <a:solidFill>
            <a:srgbClr val="E8893A"/>
          </a:solidFill>
          <a:ln/>
        </p:spPr>
      </p:sp>
      <p:sp>
        <p:nvSpPr>
          <p:cNvPr id="10" name="Text 8"/>
          <p:cNvSpPr/>
          <p:nvPr/>
        </p:nvSpPr>
        <p:spPr>
          <a:xfrm>
            <a:off x="3291840" y="822960"/>
            <a:ext cx="2651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DF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单位换算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3429000" y="1325880"/>
            <a:ext cx="23774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8B73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 m/s = 3.6 km/h</a:t>
            </a:r>
            <a:endParaRPr lang="en-US" sz="1100" dirty="0"/>
          </a:p>
          <a:p>
            <a:pPr algn="l"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8B73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m/s→km/h ×3.6</a:t>
            </a:r>
            <a:endParaRPr lang="en-US" sz="1100" dirty="0"/>
          </a:p>
          <a:p>
            <a:pPr algn="l"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8B73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km/h→m/s ÷3.6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126480" y="822960"/>
            <a:ext cx="2651760" cy="1600200"/>
          </a:xfrm>
          <a:prstGeom prst="roundRect">
            <a:avLst>
              <a:gd name="adj" fmla="val 2857"/>
            </a:avLst>
          </a:prstGeom>
          <a:solidFill>
            <a:srgbClr val="FFFDF5"/>
          </a:solidFill>
          <a:ln/>
          <a:effectLst>
            <a:outerShdw sx="100000" sy="100000" kx="0" ky="0" algn="bl" rotWithShape="0" blurRad="50800" dist="25400" dir="8100000">
              <a:srgbClr val="cccccc">
                <a:alpha val="3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6126480" y="822960"/>
            <a:ext cx="2651760" cy="411480"/>
          </a:xfrm>
          <a:prstGeom prst="rect">
            <a:avLst/>
          </a:prstGeom>
          <a:solidFill>
            <a:srgbClr val="D94F4A"/>
          </a:solidFill>
          <a:ln/>
        </p:spPr>
      </p:sp>
      <p:sp>
        <p:nvSpPr>
          <p:cNvPr id="14" name="Text 12"/>
          <p:cNvSpPr/>
          <p:nvPr/>
        </p:nvSpPr>
        <p:spPr>
          <a:xfrm>
            <a:off x="6126480" y="822960"/>
            <a:ext cx="2651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DF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匀速直线运动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263640" y="1325880"/>
            <a:ext cx="23774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8B73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速度大小和方向不变</a:t>
            </a:r>
            <a:endParaRPr lang="en-US" sz="1100" dirty="0"/>
          </a:p>
          <a:p>
            <a:pPr algn="l"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8B73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相等时间通过相等路程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57200" y="2606040"/>
            <a:ext cx="2651760" cy="1600200"/>
          </a:xfrm>
          <a:prstGeom prst="roundRect">
            <a:avLst>
              <a:gd name="adj" fmla="val 2857"/>
            </a:avLst>
          </a:prstGeom>
          <a:solidFill>
            <a:srgbClr val="FFFDF5"/>
          </a:solidFill>
          <a:ln/>
          <a:effectLst>
            <a:outerShdw sx="100000" sy="100000" kx="0" ky="0" algn="bl" rotWithShape="0" blurRad="50800" dist="25400" dir="8100000">
              <a:srgbClr val="cccccc">
                <a:alpha val="3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57200" y="2606040"/>
            <a:ext cx="2651760" cy="411480"/>
          </a:xfrm>
          <a:prstGeom prst="rect">
            <a:avLst/>
          </a:prstGeom>
          <a:solidFill>
            <a:srgbClr val="E8893A"/>
          </a:solidFill>
          <a:ln/>
        </p:spPr>
      </p:sp>
      <p:sp>
        <p:nvSpPr>
          <p:cNvPr id="18" name="Text 16"/>
          <p:cNvSpPr/>
          <p:nvPr/>
        </p:nvSpPr>
        <p:spPr>
          <a:xfrm>
            <a:off x="457200" y="2606040"/>
            <a:ext cx="2651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DF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变速直线运动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594360" y="3108960"/>
            <a:ext cx="23774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8B73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速度大小变化</a:t>
            </a:r>
            <a:endParaRPr lang="en-US" sz="1100" dirty="0"/>
          </a:p>
          <a:p>
            <a:pPr algn="l"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8B73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相等时间通过不等路程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3291840" y="2606040"/>
            <a:ext cx="2651760" cy="1600200"/>
          </a:xfrm>
          <a:prstGeom prst="roundRect">
            <a:avLst>
              <a:gd name="adj" fmla="val 2857"/>
            </a:avLst>
          </a:prstGeom>
          <a:solidFill>
            <a:srgbClr val="FFFDF5"/>
          </a:solidFill>
          <a:ln/>
          <a:effectLst>
            <a:outerShdw sx="100000" sy="100000" kx="0" ky="0" algn="bl" rotWithShape="0" blurRad="50800" dist="25400" dir="8100000">
              <a:srgbClr val="cccccc">
                <a:alpha val="3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3291840" y="2606040"/>
            <a:ext cx="2651760" cy="411480"/>
          </a:xfrm>
          <a:prstGeom prst="rect">
            <a:avLst/>
          </a:prstGeom>
          <a:solidFill>
            <a:srgbClr val="D94F4A"/>
          </a:solidFill>
          <a:ln/>
        </p:spPr>
      </p:sp>
      <p:sp>
        <p:nvSpPr>
          <p:cNvPr id="22" name="Text 20"/>
          <p:cNvSpPr/>
          <p:nvPr/>
        </p:nvSpPr>
        <p:spPr>
          <a:xfrm>
            <a:off x="3291840" y="2606040"/>
            <a:ext cx="2651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DF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平均速度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3429000" y="3108960"/>
            <a:ext cx="23774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8B73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v = s总 / t总</a:t>
            </a:r>
            <a:endParaRPr lang="en-US" sz="1100" dirty="0"/>
          </a:p>
          <a:p>
            <a:pPr algn="l"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8B73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不是速度的平均值！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0" y="4754880"/>
            <a:ext cx="9144000" cy="365760"/>
          </a:xfrm>
          <a:prstGeom prst="rect">
            <a:avLst/>
          </a:prstGeom>
          <a:solidFill>
            <a:srgbClr val="E8893A"/>
          </a:solidFill>
          <a:ln/>
        </p:spPr>
      </p:sp>
      <p:sp>
        <p:nvSpPr>
          <p:cNvPr id="25" name="Text 23"/>
          <p:cNvSpPr/>
          <p:nvPr/>
        </p:nvSpPr>
        <p:spPr>
          <a:xfrm>
            <a:off x="274320" y="477316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FFFDF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7498080" y="4663440"/>
            <a:ext cx="1097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7 / 8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8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13716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练一练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274320" y="594360"/>
            <a:ext cx="3657600" cy="36576"/>
          </a:xfrm>
          <a:prstGeom prst="rect">
            <a:avLst/>
          </a:prstGeom>
          <a:solidFill>
            <a:srgbClr val="E8893A"/>
          </a:solidFill>
          <a:ln/>
        </p:spPr>
      </p:sp>
      <p:sp>
        <p:nvSpPr>
          <p:cNvPr id="4" name="Shape 2"/>
          <p:cNvSpPr/>
          <p:nvPr/>
        </p:nvSpPr>
        <p:spPr>
          <a:xfrm>
            <a:off x="365760" y="777240"/>
            <a:ext cx="4114800" cy="1234440"/>
          </a:xfrm>
          <a:prstGeom prst="roundRect">
            <a:avLst>
              <a:gd name="adj" fmla="val 3704"/>
            </a:avLst>
          </a:prstGeom>
          <a:solidFill>
            <a:srgbClr val="FFFDF5"/>
          </a:solidFill>
          <a:ln w="6350">
            <a:solidFill>
              <a:srgbClr val="D94F4A"/>
            </a:solidFill>
            <a:prstDash val="solid"/>
          </a:ln>
          <a:effectLst>
            <a:outerShdw sx="100000" sy="100000" kx="0" ky="0" algn="bl" rotWithShape="0" blurRad="38100" dist="12700" dir="8100000">
              <a:srgbClr val="cccccc">
                <a:alpha val="3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457200" y="822960"/>
            <a:ext cx="39319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一辆汽车以 72km/h 的速度行驶，合多少 m/s？（  ）</a:t>
            </a:r>
            <a:endParaRPr lang="en-US" sz="900" dirty="0"/>
          </a:p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A. 10 m/s  B. 20 m/s  C. 30 m/s  D. 72 m/s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4754880" y="777240"/>
            <a:ext cx="4114800" cy="1234440"/>
          </a:xfrm>
          <a:prstGeom prst="roundRect">
            <a:avLst>
              <a:gd name="adj" fmla="val 3704"/>
            </a:avLst>
          </a:prstGeom>
          <a:solidFill>
            <a:srgbClr val="FFFDF5"/>
          </a:solidFill>
          <a:ln w="6350">
            <a:solidFill>
              <a:srgbClr val="E8893A"/>
            </a:solidFill>
            <a:prstDash val="solid"/>
          </a:ln>
          <a:effectLst>
            <a:outerShdw sx="100000" sy="100000" kx="0" ky="0" algn="bl" rotWithShape="0" blurRad="38100" dist="12700" dir="8100000">
              <a:srgbClr val="cccccc">
                <a:alpha val="3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4846320" y="822960"/>
            <a:ext cx="39319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甲、乙两物体都做匀速直线运动，甲的速度是 2m/s，乙的速度是 3m/s，它们通过相同路程所用时间之比为（  ）</a:t>
            </a:r>
            <a:endParaRPr lang="en-US" sz="900" dirty="0"/>
          </a:p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A. 2:3  B. 3:2  C. 1:1  D. 无法确定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365760" y="2148840"/>
            <a:ext cx="4114800" cy="1234440"/>
          </a:xfrm>
          <a:prstGeom prst="roundRect">
            <a:avLst>
              <a:gd name="adj" fmla="val 3704"/>
            </a:avLst>
          </a:prstGeom>
          <a:solidFill>
            <a:srgbClr val="FFFDF5"/>
          </a:solidFill>
          <a:ln w="6350">
            <a:solidFill>
              <a:srgbClr val="D94F4A"/>
            </a:solidFill>
            <a:prstDash val="solid"/>
          </a:ln>
          <a:effectLst>
            <a:outerShdw sx="100000" sy="100000" kx="0" ky="0" algn="bl" rotWithShape="0" blurRad="38100" dist="12700" dir="8100000">
              <a:srgbClr val="cccccc">
                <a:alpha val="3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57200" y="2194560"/>
            <a:ext cx="39319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下列运动中，属于匀速直线运动的是（  ）</a:t>
            </a:r>
            <a:endParaRPr lang="en-US" sz="900" dirty="0"/>
          </a:p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A. 苹果从树上落下  B. 在平直轨道上匀速行驶的火车</a:t>
            </a:r>
            <a:endParaRPr lang="en-US" sz="900" dirty="0"/>
          </a:p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C. 绕地球转动的人造卫星  D. 钟表指针的转动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4754880" y="2148840"/>
            <a:ext cx="4114800" cy="1234440"/>
          </a:xfrm>
          <a:prstGeom prst="roundRect">
            <a:avLst>
              <a:gd name="adj" fmla="val 3704"/>
            </a:avLst>
          </a:prstGeom>
          <a:solidFill>
            <a:srgbClr val="FFFDF5"/>
          </a:solidFill>
          <a:ln w="6350">
            <a:solidFill>
              <a:srgbClr val="E8893A"/>
            </a:solidFill>
            <a:prstDash val="solid"/>
          </a:ln>
          <a:effectLst>
            <a:outerShdw sx="100000" sy="100000" kx="0" ky="0" algn="bl" rotWithShape="0" blurRad="38100" dist="12700" dir="8100000">
              <a:srgbClr val="cccccc">
                <a:alpha val="3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4846320" y="2194560"/>
            <a:ext cx="39319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 小明跑 100m 用了 12.5s，他的平均速度是（  ）</a:t>
            </a:r>
            <a:endParaRPr lang="en-US" sz="900" dirty="0"/>
          </a:p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A. 8 m/s  B. 8 km/h  C. 12.5 m/s  D. 80 m/s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365760" y="3520440"/>
            <a:ext cx="4114800" cy="1234440"/>
          </a:xfrm>
          <a:prstGeom prst="roundRect">
            <a:avLst>
              <a:gd name="adj" fmla="val 3704"/>
            </a:avLst>
          </a:prstGeom>
          <a:solidFill>
            <a:srgbClr val="FFFDF5"/>
          </a:solidFill>
          <a:ln w="6350">
            <a:solidFill>
              <a:srgbClr val="D94F4A"/>
            </a:solidFill>
            <a:prstDash val="solid"/>
          </a:ln>
          <a:effectLst>
            <a:outerShdw sx="100000" sy="100000" kx="0" ky="0" algn="bl" rotWithShape="0" blurRad="38100" dist="12700" dir="8100000">
              <a:srgbClr val="cccccc">
                <a:alpha val="3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457200" y="3566160"/>
            <a:ext cx="39319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5. 关于速度，下列说法正确的是（  ）</a:t>
            </a:r>
            <a:endParaRPr lang="en-US" sz="900" dirty="0"/>
          </a:p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A. 速度是表示物体运动快慢的物理量</a:t>
            </a:r>
            <a:endParaRPr lang="en-US" sz="900" dirty="0"/>
          </a:p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B. 速度越大，通过路程越长</a:t>
            </a:r>
            <a:endParaRPr lang="en-US" sz="900" dirty="0"/>
          </a:p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C. 速度与路程成正比，与时间成反比</a:t>
            </a:r>
            <a:endParaRPr lang="en-US" sz="900" dirty="0"/>
          </a:p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D. 速度的单位只有 m/s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754880" y="3520440"/>
            <a:ext cx="4114800" cy="1234440"/>
          </a:xfrm>
          <a:prstGeom prst="roundRect">
            <a:avLst>
              <a:gd name="adj" fmla="val 3704"/>
            </a:avLst>
          </a:prstGeom>
          <a:solidFill>
            <a:srgbClr val="FFFDF5"/>
          </a:solidFill>
          <a:ln w="6350">
            <a:solidFill>
              <a:srgbClr val="E8893A"/>
            </a:solidFill>
            <a:prstDash val="solid"/>
          </a:ln>
          <a:effectLst>
            <a:outerShdw sx="100000" sy="100000" kx="0" ky="0" algn="bl" rotWithShape="0" blurRad="38100" dist="12700" dir="8100000">
              <a:srgbClr val="cccccc">
                <a:alpha val="30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4846320" y="3566160"/>
            <a:ext cx="39319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6. 一物体做变速直线运动，前一半路程的速度为 4m/s，后一半路程的速度为 6m/s，全程平均速度为（  ）</a:t>
            </a:r>
            <a:endParaRPr lang="en-US" sz="900" dirty="0"/>
          </a:p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A. 5 m/s  B. 4.8 m/s  C. 4.5 m/s  D. 10 m/s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0" y="4754880"/>
            <a:ext cx="9144000" cy="365760"/>
          </a:xfrm>
          <a:prstGeom prst="rect">
            <a:avLst/>
          </a:prstGeom>
          <a:solidFill>
            <a:srgbClr val="E8893A"/>
          </a:solidFill>
          <a:ln/>
        </p:spPr>
      </p:sp>
      <p:sp>
        <p:nvSpPr>
          <p:cNvPr id="17" name="Text 15"/>
          <p:cNvSpPr/>
          <p:nvPr/>
        </p:nvSpPr>
        <p:spPr>
          <a:xfrm>
            <a:off x="274320" y="477316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FFFDF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7498080" y="4663440"/>
            <a:ext cx="1097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8 / 8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5.2 速度</dc:title>
  <dc:subject>PptxGenJS Presentation</dc:subject>
  <dc:creator>苏科版物理</dc:creator>
  <cp:lastModifiedBy>苏科版物理</cp:lastModifiedBy>
  <cp:revision>1</cp:revision>
  <dcterms:created xsi:type="dcterms:W3CDTF">2026-08-01T05:15:12Z</dcterms:created>
  <dcterms:modified xsi:type="dcterms:W3CDTF">2026-08-01T05:15:12Z</dcterms:modified>
</cp:coreProperties>
</file>