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889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371600"/>
            <a:ext cx="4572000" cy="4572000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2743200"/>
            <a:ext cx="5486400" cy="5486400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8288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5.1 长度与时间的测量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31520" y="301752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E0C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长度的测量 · 时间的测量 · 误差分析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502920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D0A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第五章 物体的运动 | 苏科版物理 · 八年级上册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155680" y="640080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FFD0A0"/>
                </a:solidFill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长度单位——从千米到纳米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029200" cy="109728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📏 国际单位制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475488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长度的基本单位：米（m）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常用的长度单位还有千米(km)、分米(dm)、厘米(cm)、毫米(mm)、微米(μm)、纳米(nm)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217920" y="1005840"/>
            <a:ext cx="5486400" cy="502920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355080" y="107899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🪜 单位换算阶梯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0" y="1645920"/>
            <a:ext cx="2286000" cy="411480"/>
          </a:xfrm>
          <a:prstGeom prst="roundRect">
            <a:avLst>
              <a:gd name="adj" fmla="val 17778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949440" y="169164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km 千米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001000" y="2057400"/>
            <a:ext cx="0" cy="22860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863840" y="2194560"/>
            <a:ext cx="274320" cy="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01000" y="2194560"/>
            <a:ext cx="0" cy="-9144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326880" y="2029968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×1000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6858000" y="2286000"/>
            <a:ext cx="2286000" cy="411480"/>
          </a:xfrm>
          <a:prstGeom prst="roundRect">
            <a:avLst>
              <a:gd name="adj" fmla="val 17778"/>
            </a:avLst>
          </a:prstGeom>
          <a:solidFill>
            <a:srgbClr val="F5A623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949440" y="233172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  米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8001000" y="2697480"/>
            <a:ext cx="0" cy="22860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863840" y="2834640"/>
            <a:ext cx="274320" cy="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001000" y="2834640"/>
            <a:ext cx="0" cy="-9144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326880" y="2670048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×10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6858000" y="2926080"/>
            <a:ext cx="2286000" cy="411480"/>
          </a:xfrm>
          <a:prstGeom prst="roundRect">
            <a:avLst>
              <a:gd name="adj" fmla="val 17778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949440" y="297180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dm 分米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8001000" y="3337560"/>
            <a:ext cx="0" cy="22860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863840" y="3474720"/>
            <a:ext cx="274320" cy="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001000" y="3474720"/>
            <a:ext cx="0" cy="-9144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326880" y="3310128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×10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858000" y="3566160"/>
            <a:ext cx="2286000" cy="411480"/>
          </a:xfrm>
          <a:prstGeom prst="roundRect">
            <a:avLst>
              <a:gd name="adj" fmla="val 17778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949440" y="361188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cm 厘米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8001000" y="3977640"/>
            <a:ext cx="0" cy="22860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863840" y="4114800"/>
            <a:ext cx="274320" cy="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001000" y="4114800"/>
            <a:ext cx="0" cy="-9144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9326880" y="3950208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×10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858000" y="4206240"/>
            <a:ext cx="2286000" cy="411480"/>
          </a:xfrm>
          <a:prstGeom prst="roundRect">
            <a:avLst>
              <a:gd name="adj" fmla="val 17778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949440" y="425196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mm 毫米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8001000" y="4617720"/>
            <a:ext cx="0" cy="22860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863840" y="4754880"/>
            <a:ext cx="274320" cy="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001000" y="4754880"/>
            <a:ext cx="0" cy="-9144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9326880" y="4590288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×1000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6858000" y="4846320"/>
            <a:ext cx="2286000" cy="411480"/>
          </a:xfrm>
          <a:prstGeom prst="roundRect">
            <a:avLst>
              <a:gd name="adj" fmla="val 17778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949440" y="489204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μm 微米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8001000" y="5257800"/>
            <a:ext cx="0" cy="22860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863840" y="5394960"/>
            <a:ext cx="274320" cy="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001000" y="5394960"/>
            <a:ext cx="0" cy="-9144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9326880" y="5230368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×1000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6858000" y="5486400"/>
            <a:ext cx="2286000" cy="411480"/>
          </a:xfrm>
          <a:prstGeom prst="roundRect">
            <a:avLst>
              <a:gd name="adj" fmla="val 17778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949440" y="5532120"/>
            <a:ext cx="2103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nm 纳米</a:t>
            </a:r>
            <a:endParaRPr lang="en-US" sz="1200" dirty="0"/>
          </a:p>
        </p:txBody>
      </p:sp>
      <p:sp>
        <p:nvSpPr>
          <p:cNvPr id="48" name="Shape 46"/>
          <p:cNvSpPr/>
          <p:nvPr/>
        </p:nvSpPr>
        <p:spPr>
          <a:xfrm>
            <a:off x="457200" y="2377440"/>
            <a:ext cx="5029200" cy="365760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594360" y="245059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🧠 记忆口诀</a:t>
            </a:r>
            <a:endParaRPr lang="en-US" sz="1300" dirty="0"/>
          </a:p>
        </p:txBody>
      </p:sp>
      <p:sp>
        <p:nvSpPr>
          <p:cNvPr id="50" name="Text 48"/>
          <p:cNvSpPr/>
          <p:nvPr/>
        </p:nvSpPr>
        <p:spPr>
          <a:xfrm>
            <a:off x="594360" y="2788920"/>
            <a:ext cx="4754880" cy="3154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千米米分米厘米毫米微米纳米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每往下一级（大→小）×进率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每往上一级（小→大）÷进率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1km = 1000m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1m = 100cm = 1000mm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1mm = 1000μm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1μm = 1000nm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小提示：记不住进率？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想想你的身高：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1.6m = 160cm = 1600mm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这是不是很好理解？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2 / 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刻度尺的使用——选·放·读·记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371600"/>
            <a:ext cx="6583680" cy="548640"/>
          </a:xfrm>
          <a:prstGeom prst="rect">
            <a:avLst/>
          </a:prstGeom>
          <a:solidFill>
            <a:srgbClr val="FFFDE8"/>
          </a:solidFill>
          <a:ln w="19050">
            <a:solidFill>
              <a:srgbClr val="8B7D6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1371600"/>
            <a:ext cx="0" cy="365760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755648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3728"/>
                </a:solidFill>
              </a:rPr>
              <a:t>0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1463040" y="1371600"/>
            <a:ext cx="0" cy="365760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80160" y="1755648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3728"/>
                </a:solidFill>
              </a:rPr>
              <a:t>1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194560" y="1371600"/>
            <a:ext cx="0" cy="365760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011680" y="1755648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3728"/>
                </a:solidFill>
              </a:rPr>
              <a:t>2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926080" y="1371600"/>
            <a:ext cx="0" cy="365760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43200" y="1755648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3728"/>
                </a:solidFill>
              </a:rPr>
              <a:t>3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657600" y="1371600"/>
            <a:ext cx="0" cy="365760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474720" y="1755648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3728"/>
                </a:solidFill>
              </a:rPr>
              <a:t>4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389120" y="1371600"/>
            <a:ext cx="0" cy="365760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06240" y="1755648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3728"/>
                </a:solidFill>
              </a:rPr>
              <a:t>5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120640" y="1371600"/>
            <a:ext cx="0" cy="365760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937760" y="1755648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3728"/>
                </a:solidFill>
              </a:rPr>
              <a:t>6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5852160" y="1371600"/>
            <a:ext cx="0" cy="365760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669280" y="1755648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3728"/>
                </a:solidFill>
              </a:rPr>
              <a:t>7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583680" y="1371600"/>
            <a:ext cx="0" cy="365760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0" y="1755648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3728"/>
                </a:solidFill>
              </a:rPr>
              <a:t>8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7315200" y="1371600"/>
            <a:ext cx="0" cy="365760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132320" y="1755648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3728"/>
                </a:solidFill>
              </a:rPr>
              <a:t>9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1097280" y="1371600"/>
            <a:ext cx="0" cy="228600"/>
          </a:xfrm>
          <a:prstGeom prst="line">
            <a:avLst/>
          </a:prstGeom>
          <a:noFill/>
          <a:ln w="12700">
            <a:solidFill>
              <a:srgbClr val="8B7D6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828800" y="1371600"/>
            <a:ext cx="0" cy="228600"/>
          </a:xfrm>
          <a:prstGeom prst="line">
            <a:avLst/>
          </a:prstGeom>
          <a:noFill/>
          <a:ln w="12700">
            <a:solidFill>
              <a:srgbClr val="8B7D6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2560320" y="1371600"/>
            <a:ext cx="0" cy="228600"/>
          </a:xfrm>
          <a:prstGeom prst="line">
            <a:avLst/>
          </a:prstGeom>
          <a:noFill/>
          <a:ln w="12700">
            <a:solidFill>
              <a:srgbClr val="8B7D6F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291840" y="1371600"/>
            <a:ext cx="0" cy="228600"/>
          </a:xfrm>
          <a:prstGeom prst="line">
            <a:avLst/>
          </a:prstGeom>
          <a:noFill/>
          <a:ln w="12700">
            <a:solidFill>
              <a:srgbClr val="8B7D6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023360" y="1371600"/>
            <a:ext cx="0" cy="228600"/>
          </a:xfrm>
          <a:prstGeom prst="line">
            <a:avLst/>
          </a:prstGeom>
          <a:noFill/>
          <a:ln w="12700">
            <a:solidFill>
              <a:srgbClr val="8B7D6F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754880" y="1371600"/>
            <a:ext cx="0" cy="228600"/>
          </a:xfrm>
          <a:prstGeom prst="line">
            <a:avLst/>
          </a:prstGeom>
          <a:noFill/>
          <a:ln w="12700">
            <a:solidFill>
              <a:srgbClr val="8B7D6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486400" y="1371600"/>
            <a:ext cx="0" cy="228600"/>
          </a:xfrm>
          <a:prstGeom prst="line">
            <a:avLst/>
          </a:prstGeom>
          <a:noFill/>
          <a:ln w="12700">
            <a:solidFill>
              <a:srgbClr val="8B7D6F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217920" y="1371600"/>
            <a:ext cx="0" cy="228600"/>
          </a:xfrm>
          <a:prstGeom prst="line">
            <a:avLst/>
          </a:prstGeom>
          <a:noFill/>
          <a:ln w="12700">
            <a:solidFill>
              <a:srgbClr val="8B7D6F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949440" y="1371600"/>
            <a:ext cx="0" cy="228600"/>
          </a:xfrm>
          <a:prstGeom prst="line">
            <a:avLst/>
          </a:prstGeom>
          <a:noFill/>
          <a:ln w="12700">
            <a:solidFill>
              <a:srgbClr val="8B7D6F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04672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877824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950976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024128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536192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609344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682496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755648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2267712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2340864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2414016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2487168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2999232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3072384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3145536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3218688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3730752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3803904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3877056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3950208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4462272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4535424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4608576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4681728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5193792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5266944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5340096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5413248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5925312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5998464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6071616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6144768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6656832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6729984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6803136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6876288" y="1371600"/>
            <a:ext cx="0" cy="109728"/>
          </a:xfrm>
          <a:prstGeom prst="line">
            <a:avLst/>
          </a:prstGeom>
          <a:noFill/>
          <a:ln w="6350">
            <a:solidFill>
              <a:srgbClr val="B0A090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731520" y="914400"/>
            <a:ext cx="0" cy="457200"/>
          </a:xfrm>
          <a:prstGeom prst="line">
            <a:avLst/>
          </a:prstGeom>
          <a:noFill/>
          <a:ln w="12700">
            <a:solidFill>
              <a:srgbClr val="E05050"/>
            </a:solidFill>
            <a:prstDash val="dash"/>
          </a:ln>
        </p:spPr>
      </p:sp>
      <p:sp>
        <p:nvSpPr>
          <p:cNvPr id="72" name="Text 70"/>
          <p:cNvSpPr/>
          <p:nvPr/>
        </p:nvSpPr>
        <p:spPr>
          <a:xfrm>
            <a:off x="365760" y="64008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E05050"/>
                </a:solidFill>
              </a:rPr>
              <a:t>零刻度线</a:t>
            </a:r>
            <a:endParaRPr lang="en-US" sz="800" dirty="0"/>
          </a:p>
        </p:txBody>
      </p:sp>
      <p:sp>
        <p:nvSpPr>
          <p:cNvPr id="73" name="Shape 71"/>
          <p:cNvSpPr/>
          <p:nvPr/>
        </p:nvSpPr>
        <p:spPr>
          <a:xfrm>
            <a:off x="7315200" y="914400"/>
            <a:ext cx="0" cy="457200"/>
          </a:xfrm>
          <a:prstGeom prst="line">
            <a:avLst/>
          </a:prstGeom>
          <a:noFill/>
          <a:ln w="12700">
            <a:solidFill>
              <a:srgbClr val="4A90D9"/>
            </a:solidFill>
            <a:prstDash val="dash"/>
          </a:ln>
        </p:spPr>
      </p:sp>
      <p:sp>
        <p:nvSpPr>
          <p:cNvPr id="74" name="Text 72"/>
          <p:cNvSpPr/>
          <p:nvPr/>
        </p:nvSpPr>
        <p:spPr>
          <a:xfrm>
            <a:off x="6583680" y="640080"/>
            <a:ext cx="1097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量程: 0~9cm</a:t>
            </a:r>
            <a:endParaRPr lang="en-US" sz="800" dirty="0"/>
          </a:p>
        </p:txBody>
      </p:sp>
      <p:sp>
        <p:nvSpPr>
          <p:cNvPr id="75" name="Text 73"/>
          <p:cNvSpPr/>
          <p:nvPr/>
        </p:nvSpPr>
        <p:spPr>
          <a:xfrm>
            <a:off x="3291840" y="64008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CB85C"/>
                </a:solidFill>
              </a:rPr>
              <a:t>分度值: 1mm</a:t>
            </a:r>
            <a:endParaRPr lang="en-US" sz="800" dirty="0"/>
          </a:p>
        </p:txBody>
      </p:sp>
      <p:sp>
        <p:nvSpPr>
          <p:cNvPr id="76" name="Shape 74"/>
          <p:cNvSpPr/>
          <p:nvPr/>
        </p:nvSpPr>
        <p:spPr>
          <a:xfrm>
            <a:off x="457200" y="2743200"/>
            <a:ext cx="530352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9050">
            <a:solidFill>
              <a:srgbClr val="4A90D9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548640" y="2880360"/>
            <a:ext cx="411480" cy="411480"/>
          </a:xfrm>
          <a:prstGeom prst="ellipse">
            <a:avLst/>
          </a:prstGeom>
          <a:solidFill>
            <a:srgbClr val="4A90D9"/>
          </a:solidFill>
          <a:ln/>
        </p:spPr>
      </p:sp>
      <p:sp>
        <p:nvSpPr>
          <p:cNvPr id="78" name="Text 76"/>
          <p:cNvSpPr/>
          <p:nvPr/>
        </p:nvSpPr>
        <p:spPr>
          <a:xfrm>
            <a:off x="548640" y="2898648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选</a:t>
            </a:r>
            <a:endParaRPr lang="en-US" sz="1600" dirty="0"/>
          </a:p>
        </p:txBody>
      </p:sp>
      <p:sp>
        <p:nvSpPr>
          <p:cNvPr id="79" name="Text 77"/>
          <p:cNvSpPr/>
          <p:nvPr/>
        </p:nvSpPr>
        <p:spPr>
          <a:xfrm>
            <a:off x="1097280" y="2834640"/>
            <a:ext cx="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根据测量需求选择合适的刻度尺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看量程、看分度值</a:t>
            </a:r>
            <a:endParaRPr lang="en-US" sz="1000" dirty="0"/>
          </a:p>
        </p:txBody>
      </p:sp>
      <p:sp>
        <p:nvSpPr>
          <p:cNvPr id="80" name="Shape 78"/>
          <p:cNvSpPr/>
          <p:nvPr/>
        </p:nvSpPr>
        <p:spPr>
          <a:xfrm>
            <a:off x="457200" y="3840480"/>
            <a:ext cx="530352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9050">
            <a:solidFill>
              <a:srgbClr val="F5A623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548640" y="3977640"/>
            <a:ext cx="411480" cy="411480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82" name="Text 80"/>
          <p:cNvSpPr/>
          <p:nvPr/>
        </p:nvSpPr>
        <p:spPr>
          <a:xfrm>
            <a:off x="548640" y="3995928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放</a:t>
            </a:r>
            <a:endParaRPr lang="en-US" sz="1600" dirty="0"/>
          </a:p>
        </p:txBody>
      </p:sp>
      <p:sp>
        <p:nvSpPr>
          <p:cNvPr id="83" name="Text 81"/>
          <p:cNvSpPr/>
          <p:nvPr/>
        </p:nvSpPr>
        <p:spPr>
          <a:xfrm>
            <a:off x="1097280" y="3931920"/>
            <a:ext cx="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刻度尺紧贴被测物体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零刻度线对准物体一端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刻度尺不能歪斜</a:t>
            </a:r>
            <a:endParaRPr lang="en-US" sz="1000" dirty="0"/>
          </a:p>
        </p:txBody>
      </p:sp>
      <p:sp>
        <p:nvSpPr>
          <p:cNvPr id="84" name="Shape 82"/>
          <p:cNvSpPr/>
          <p:nvPr/>
        </p:nvSpPr>
        <p:spPr>
          <a:xfrm>
            <a:off x="6217920" y="2743200"/>
            <a:ext cx="530352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9050">
            <a:solidFill>
              <a:srgbClr val="5CB85C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6309360" y="2880360"/>
            <a:ext cx="411480" cy="411480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86" name="Text 84"/>
          <p:cNvSpPr/>
          <p:nvPr/>
        </p:nvSpPr>
        <p:spPr>
          <a:xfrm>
            <a:off x="6309360" y="2898648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读</a:t>
            </a:r>
            <a:endParaRPr lang="en-US" sz="1600" dirty="0"/>
          </a:p>
        </p:txBody>
      </p:sp>
      <p:sp>
        <p:nvSpPr>
          <p:cNvPr id="87" name="Text 85"/>
          <p:cNvSpPr/>
          <p:nvPr/>
        </p:nvSpPr>
        <p:spPr>
          <a:xfrm>
            <a:off x="6858000" y="2834640"/>
            <a:ext cx="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视线与刻度尺垂直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估读到分度值的下一位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（如分度值1mm，估读到0.1mm）</a:t>
            </a:r>
            <a:endParaRPr lang="en-US" sz="1000" dirty="0"/>
          </a:p>
        </p:txBody>
      </p:sp>
      <p:sp>
        <p:nvSpPr>
          <p:cNvPr id="88" name="Shape 86"/>
          <p:cNvSpPr/>
          <p:nvPr/>
        </p:nvSpPr>
        <p:spPr>
          <a:xfrm>
            <a:off x="6217920" y="3840480"/>
            <a:ext cx="530352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9050">
            <a:solidFill>
              <a:srgbClr val="E05050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6309360" y="3977640"/>
            <a:ext cx="411480" cy="41148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90" name="Text 88"/>
          <p:cNvSpPr/>
          <p:nvPr/>
        </p:nvSpPr>
        <p:spPr>
          <a:xfrm>
            <a:off x="6309360" y="3995928"/>
            <a:ext cx="411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记</a:t>
            </a:r>
            <a:endParaRPr lang="en-US" sz="1600" dirty="0"/>
          </a:p>
        </p:txBody>
      </p:sp>
      <p:sp>
        <p:nvSpPr>
          <p:cNvPr id="91" name="Text 89"/>
          <p:cNvSpPr/>
          <p:nvPr/>
        </p:nvSpPr>
        <p:spPr>
          <a:xfrm>
            <a:off x="6858000" y="3931920"/>
            <a:ext cx="0" cy="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数值 = 准确值 + 估读值 + 单位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例如：2.35cm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准确值2.3cm + 估读0.05cm</a:t>
            </a:r>
            <a:endParaRPr lang="en-US" sz="1000" dirty="0"/>
          </a:p>
        </p:txBody>
      </p:sp>
      <p:sp>
        <p:nvSpPr>
          <p:cNvPr id="92" name="Shape 90"/>
          <p:cNvSpPr/>
          <p:nvPr/>
        </p:nvSpPr>
        <p:spPr>
          <a:xfrm>
            <a:off x="8961120" y="2011680"/>
            <a:ext cx="457200" cy="274320"/>
          </a:xfrm>
          <a:prstGeom prst="ellipse">
            <a:avLst/>
          </a:prstGeom>
          <a:solidFill>
            <a:srgbClr val="4A3728"/>
          </a:solidFill>
          <a:ln/>
        </p:spPr>
      </p:sp>
      <p:sp>
        <p:nvSpPr>
          <p:cNvPr id="93" name="Shape 91"/>
          <p:cNvSpPr/>
          <p:nvPr/>
        </p:nvSpPr>
        <p:spPr>
          <a:xfrm>
            <a:off x="9098280" y="2057400"/>
            <a:ext cx="182880" cy="182880"/>
          </a:xfrm>
          <a:prstGeom prst="ellipse">
            <a:avLst/>
          </a:prstGeom>
          <a:solidFill>
            <a:srgbClr val="FFFFFF"/>
          </a:solidFill>
          <a:ln/>
        </p:spPr>
      </p:sp>
      <p:sp>
        <p:nvSpPr>
          <p:cNvPr id="94" name="Shape 92"/>
          <p:cNvSpPr/>
          <p:nvPr/>
        </p:nvSpPr>
        <p:spPr>
          <a:xfrm>
            <a:off x="9189720" y="2286000"/>
            <a:ext cx="0" cy="457200"/>
          </a:xfrm>
          <a:prstGeom prst="line">
            <a:avLst/>
          </a:prstGeom>
          <a:noFill/>
          <a:ln w="12700">
            <a:solidFill>
              <a:srgbClr val="E05050"/>
            </a:solidFill>
            <a:prstDash val="dash"/>
          </a:ln>
        </p:spPr>
      </p:sp>
      <p:sp>
        <p:nvSpPr>
          <p:cNvPr id="95" name="Text 93"/>
          <p:cNvSpPr/>
          <p:nvPr/>
        </p:nvSpPr>
        <p:spPr>
          <a:xfrm>
            <a:off x="8778240" y="2788920"/>
            <a:ext cx="10972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05050"/>
                </a:solidFill>
              </a:rPr>
              <a:t>视线垂直！</a:t>
            </a:r>
            <a:endParaRPr lang="en-US" sz="700" dirty="0"/>
          </a:p>
        </p:txBody>
      </p:sp>
      <p:sp>
        <p:nvSpPr>
          <p:cNvPr id="96" name="Text 94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97" name="Text 95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3 / 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刻度尺读数练习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97280"/>
            <a:ext cx="5943600" cy="164592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70432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练习1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31520" y="1554480"/>
            <a:ext cx="4572000" cy="320040"/>
          </a:xfrm>
          <a:prstGeom prst="rect">
            <a:avLst/>
          </a:prstGeom>
          <a:solidFill>
            <a:srgbClr val="FFFDE8"/>
          </a:solidFill>
          <a:ln w="12700">
            <a:solidFill>
              <a:srgbClr val="8B7D6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15544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17556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0</a:t>
            </a:r>
            <a:endParaRPr lang="en-US" sz="700" dirty="0"/>
          </a:p>
        </p:txBody>
      </p:sp>
      <p:sp>
        <p:nvSpPr>
          <p:cNvPr id="10" name="Shape 8"/>
          <p:cNvSpPr/>
          <p:nvPr/>
        </p:nvSpPr>
        <p:spPr>
          <a:xfrm>
            <a:off x="1463040" y="15544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325880" y="17556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1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2194560" y="15544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057400" y="17556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2</a:t>
            </a:r>
            <a:endParaRPr lang="en-US" sz="700" dirty="0"/>
          </a:p>
        </p:txBody>
      </p:sp>
      <p:sp>
        <p:nvSpPr>
          <p:cNvPr id="14" name="Shape 12"/>
          <p:cNvSpPr/>
          <p:nvPr/>
        </p:nvSpPr>
        <p:spPr>
          <a:xfrm>
            <a:off x="2926080" y="15544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88920" y="17556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3</a:t>
            </a:r>
            <a:endParaRPr lang="en-US" sz="700" dirty="0"/>
          </a:p>
        </p:txBody>
      </p:sp>
      <p:sp>
        <p:nvSpPr>
          <p:cNvPr id="16" name="Shape 14"/>
          <p:cNvSpPr/>
          <p:nvPr/>
        </p:nvSpPr>
        <p:spPr>
          <a:xfrm>
            <a:off x="3657600" y="15544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520440" y="17556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4</a:t>
            </a:r>
            <a:endParaRPr lang="en-US" sz="700" dirty="0"/>
          </a:p>
        </p:txBody>
      </p:sp>
      <p:sp>
        <p:nvSpPr>
          <p:cNvPr id="18" name="Shape 16"/>
          <p:cNvSpPr/>
          <p:nvPr/>
        </p:nvSpPr>
        <p:spPr>
          <a:xfrm>
            <a:off x="4389120" y="15544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251960" y="17556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5</a:t>
            </a:r>
            <a:endParaRPr lang="en-US" sz="700" dirty="0"/>
          </a:p>
        </p:txBody>
      </p:sp>
      <p:sp>
        <p:nvSpPr>
          <p:cNvPr id="20" name="Shape 18"/>
          <p:cNvSpPr/>
          <p:nvPr/>
        </p:nvSpPr>
        <p:spPr>
          <a:xfrm>
            <a:off x="5120640" y="15544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983480" y="17556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6</a:t>
            </a:r>
            <a:endParaRPr lang="en-US" sz="700" dirty="0"/>
          </a:p>
        </p:txBody>
      </p:sp>
      <p:sp>
        <p:nvSpPr>
          <p:cNvPr id="22" name="Shape 20"/>
          <p:cNvSpPr/>
          <p:nvPr/>
        </p:nvSpPr>
        <p:spPr>
          <a:xfrm>
            <a:off x="804672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77824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50976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24128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536192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609344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682496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755648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267712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340864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2414016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487168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999232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072384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145536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3218688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3730752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3803904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3877056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950208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4462272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4535424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4608576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4681728" y="15544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828800" y="1234440"/>
            <a:ext cx="1719072" cy="2743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47" name="Shape 45"/>
          <p:cNvSpPr/>
          <p:nvPr/>
        </p:nvSpPr>
        <p:spPr>
          <a:xfrm>
            <a:off x="3547872" y="1097280"/>
            <a:ext cx="0" cy="731520"/>
          </a:xfrm>
          <a:prstGeom prst="line">
            <a:avLst/>
          </a:prstGeom>
          <a:noFill/>
          <a:ln w="19050">
            <a:solidFill>
              <a:srgbClr val="E05050"/>
            </a:solidFill>
            <a:prstDash val="dash"/>
          </a:ln>
        </p:spPr>
      </p:sp>
      <p:sp>
        <p:nvSpPr>
          <p:cNvPr id="48" name="Text 46"/>
          <p:cNvSpPr/>
          <p:nvPr/>
        </p:nvSpPr>
        <p:spPr>
          <a:xfrm>
            <a:off x="3273552" y="91440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E05050"/>
                </a:solidFill>
              </a:rPr>
              <a:t>2.35cm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731520" y="1965960"/>
            <a:ext cx="5303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准确值: 2.3cm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估读值: 0.05cm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= 2.35cm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457200" y="2926080"/>
            <a:ext cx="5943600" cy="164592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94360" y="2999232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练习2</a:t>
            </a:r>
            <a:endParaRPr lang="en-US" sz="1300" dirty="0"/>
          </a:p>
        </p:txBody>
      </p:sp>
      <p:sp>
        <p:nvSpPr>
          <p:cNvPr id="52" name="Shape 50"/>
          <p:cNvSpPr/>
          <p:nvPr/>
        </p:nvSpPr>
        <p:spPr>
          <a:xfrm>
            <a:off x="731520" y="3383280"/>
            <a:ext cx="4572000" cy="320040"/>
          </a:xfrm>
          <a:prstGeom prst="rect">
            <a:avLst/>
          </a:prstGeom>
          <a:solidFill>
            <a:srgbClr val="FFFDE8"/>
          </a:solidFill>
          <a:ln w="12700">
            <a:solidFill>
              <a:srgbClr val="8B7D6F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731520" y="33832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94360" y="35844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0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1463040" y="33832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1325880" y="35844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1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2194560" y="33832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2057400" y="35844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2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2926080" y="33832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2788920" y="35844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3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3657600" y="33832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3520440" y="35844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4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4389120" y="33832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4251960" y="35844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5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5120640" y="33832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4983480" y="35844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6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804672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877824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50976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24128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536192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609344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682496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755648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2267712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2340864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2414016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2487168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2999232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3072384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3145536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3218688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3730752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3803904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3877056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3950208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4462272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4535424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4608576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4681728" y="33832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4023360" y="3063240"/>
            <a:ext cx="2048256" cy="2743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92" name="Shape 90"/>
          <p:cNvSpPr/>
          <p:nvPr/>
        </p:nvSpPr>
        <p:spPr>
          <a:xfrm>
            <a:off x="6071616" y="2926080"/>
            <a:ext cx="0" cy="731520"/>
          </a:xfrm>
          <a:prstGeom prst="line">
            <a:avLst/>
          </a:prstGeom>
          <a:noFill/>
          <a:ln w="19050">
            <a:solidFill>
              <a:srgbClr val="E05050"/>
            </a:solidFill>
            <a:prstDash val="dash"/>
          </a:ln>
        </p:spPr>
      </p:sp>
      <p:sp>
        <p:nvSpPr>
          <p:cNvPr id="93" name="Text 91"/>
          <p:cNvSpPr/>
          <p:nvPr/>
        </p:nvSpPr>
        <p:spPr>
          <a:xfrm>
            <a:off x="5797296" y="274320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E05050"/>
                </a:solidFill>
              </a:rPr>
              <a:t>5.80cm</a:t>
            </a:r>
            <a:endParaRPr lang="en-US" sz="900" dirty="0"/>
          </a:p>
        </p:txBody>
      </p:sp>
      <p:sp>
        <p:nvSpPr>
          <p:cNvPr id="94" name="Text 92"/>
          <p:cNvSpPr/>
          <p:nvPr/>
        </p:nvSpPr>
        <p:spPr>
          <a:xfrm>
            <a:off x="731520" y="3794760"/>
            <a:ext cx="5303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准确值: 5.8cm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估读值: 0.00cm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= 5.80cm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（注意：估读为0也要写！）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457200" y="4754880"/>
            <a:ext cx="5943600" cy="164592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96" name="Text 94"/>
          <p:cNvSpPr/>
          <p:nvPr/>
        </p:nvSpPr>
        <p:spPr>
          <a:xfrm>
            <a:off x="594360" y="4828032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练习3</a:t>
            </a:r>
            <a:endParaRPr lang="en-US" sz="1300" dirty="0"/>
          </a:p>
        </p:txBody>
      </p:sp>
      <p:sp>
        <p:nvSpPr>
          <p:cNvPr id="97" name="Shape 95"/>
          <p:cNvSpPr/>
          <p:nvPr/>
        </p:nvSpPr>
        <p:spPr>
          <a:xfrm>
            <a:off x="731520" y="5212080"/>
            <a:ext cx="4572000" cy="320040"/>
          </a:xfrm>
          <a:prstGeom prst="rect">
            <a:avLst/>
          </a:prstGeom>
          <a:solidFill>
            <a:srgbClr val="FFFDE8"/>
          </a:solidFill>
          <a:ln w="12700">
            <a:solidFill>
              <a:srgbClr val="8B7D6F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731520" y="52120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99" name="Text 97"/>
          <p:cNvSpPr/>
          <p:nvPr/>
        </p:nvSpPr>
        <p:spPr>
          <a:xfrm>
            <a:off x="594360" y="54132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0</a:t>
            </a:r>
            <a:endParaRPr lang="en-US" sz="700" dirty="0"/>
          </a:p>
        </p:txBody>
      </p:sp>
      <p:sp>
        <p:nvSpPr>
          <p:cNvPr id="100" name="Shape 98"/>
          <p:cNvSpPr/>
          <p:nvPr/>
        </p:nvSpPr>
        <p:spPr>
          <a:xfrm>
            <a:off x="1463040" y="52120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101" name="Text 99"/>
          <p:cNvSpPr/>
          <p:nvPr/>
        </p:nvSpPr>
        <p:spPr>
          <a:xfrm>
            <a:off x="1325880" y="54132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1</a:t>
            </a:r>
            <a:endParaRPr lang="en-US" sz="700" dirty="0"/>
          </a:p>
        </p:txBody>
      </p:sp>
      <p:sp>
        <p:nvSpPr>
          <p:cNvPr id="102" name="Shape 100"/>
          <p:cNvSpPr/>
          <p:nvPr/>
        </p:nvSpPr>
        <p:spPr>
          <a:xfrm>
            <a:off x="2194560" y="52120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103" name="Text 101"/>
          <p:cNvSpPr/>
          <p:nvPr/>
        </p:nvSpPr>
        <p:spPr>
          <a:xfrm>
            <a:off x="2057400" y="54132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2</a:t>
            </a:r>
            <a:endParaRPr lang="en-US" sz="700" dirty="0"/>
          </a:p>
        </p:txBody>
      </p:sp>
      <p:sp>
        <p:nvSpPr>
          <p:cNvPr id="104" name="Shape 102"/>
          <p:cNvSpPr/>
          <p:nvPr/>
        </p:nvSpPr>
        <p:spPr>
          <a:xfrm>
            <a:off x="2926080" y="52120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105" name="Text 103"/>
          <p:cNvSpPr/>
          <p:nvPr/>
        </p:nvSpPr>
        <p:spPr>
          <a:xfrm>
            <a:off x="2788920" y="54132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3</a:t>
            </a:r>
            <a:endParaRPr lang="en-US" sz="700" dirty="0"/>
          </a:p>
        </p:txBody>
      </p:sp>
      <p:sp>
        <p:nvSpPr>
          <p:cNvPr id="106" name="Shape 104"/>
          <p:cNvSpPr/>
          <p:nvPr/>
        </p:nvSpPr>
        <p:spPr>
          <a:xfrm>
            <a:off x="3657600" y="52120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107" name="Text 105"/>
          <p:cNvSpPr/>
          <p:nvPr/>
        </p:nvSpPr>
        <p:spPr>
          <a:xfrm>
            <a:off x="3520440" y="54132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4</a:t>
            </a:r>
            <a:endParaRPr lang="en-US" sz="700" dirty="0"/>
          </a:p>
        </p:txBody>
      </p:sp>
      <p:sp>
        <p:nvSpPr>
          <p:cNvPr id="108" name="Shape 106"/>
          <p:cNvSpPr/>
          <p:nvPr/>
        </p:nvSpPr>
        <p:spPr>
          <a:xfrm>
            <a:off x="4389120" y="52120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251960" y="54132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5</a:t>
            </a:r>
            <a:endParaRPr lang="en-US" sz="700" dirty="0"/>
          </a:p>
        </p:txBody>
      </p:sp>
      <p:sp>
        <p:nvSpPr>
          <p:cNvPr id="110" name="Shape 108"/>
          <p:cNvSpPr/>
          <p:nvPr/>
        </p:nvSpPr>
        <p:spPr>
          <a:xfrm>
            <a:off x="5120640" y="5212080"/>
            <a:ext cx="0" cy="201168"/>
          </a:xfrm>
          <a:prstGeom prst="line">
            <a:avLst/>
          </a:prstGeom>
          <a:noFill/>
          <a:ln w="19050">
            <a:solidFill>
              <a:srgbClr val="4A3728"/>
            </a:solidFill>
            <a:prstDash val="solid"/>
          </a:ln>
        </p:spPr>
      </p:sp>
      <p:sp>
        <p:nvSpPr>
          <p:cNvPr id="111" name="Text 109"/>
          <p:cNvSpPr/>
          <p:nvPr/>
        </p:nvSpPr>
        <p:spPr>
          <a:xfrm>
            <a:off x="4983480" y="5413248"/>
            <a:ext cx="27432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3728"/>
                </a:solidFill>
              </a:rPr>
              <a:t>6</a:t>
            </a:r>
            <a:endParaRPr lang="en-US" sz="700" dirty="0"/>
          </a:p>
        </p:txBody>
      </p:sp>
      <p:sp>
        <p:nvSpPr>
          <p:cNvPr id="112" name="Shape 110"/>
          <p:cNvSpPr/>
          <p:nvPr/>
        </p:nvSpPr>
        <p:spPr>
          <a:xfrm>
            <a:off x="804672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877824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>
            <a:off x="950976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1024128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>
            <a:off x="1536192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1609344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1682496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1755648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2267712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2340864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2414016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2487168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2999232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3072384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3145536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3218688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3730752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3803904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30" name="Shape 128"/>
          <p:cNvSpPr/>
          <p:nvPr/>
        </p:nvSpPr>
        <p:spPr>
          <a:xfrm>
            <a:off x="3877056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3950208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32" name="Shape 130"/>
          <p:cNvSpPr/>
          <p:nvPr/>
        </p:nvSpPr>
        <p:spPr>
          <a:xfrm>
            <a:off x="4462272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33" name="Shape 131"/>
          <p:cNvSpPr/>
          <p:nvPr/>
        </p:nvSpPr>
        <p:spPr>
          <a:xfrm>
            <a:off x="4535424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34" name="Shape 132"/>
          <p:cNvSpPr/>
          <p:nvPr/>
        </p:nvSpPr>
        <p:spPr>
          <a:xfrm>
            <a:off x="4608576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35" name="Shape 133"/>
          <p:cNvSpPr/>
          <p:nvPr/>
        </p:nvSpPr>
        <p:spPr>
          <a:xfrm>
            <a:off x="4681728" y="5212080"/>
            <a:ext cx="0" cy="73152"/>
          </a:xfrm>
          <a:prstGeom prst="line">
            <a:avLst/>
          </a:prstGeom>
          <a:noFill/>
          <a:ln w="5080">
            <a:solidFill>
              <a:srgbClr val="B0A090"/>
            </a:solidFill>
            <a:prstDash val="solid"/>
          </a:ln>
        </p:spPr>
      </p:sp>
      <p:sp>
        <p:nvSpPr>
          <p:cNvPr id="136" name="Shape 134"/>
          <p:cNvSpPr/>
          <p:nvPr/>
        </p:nvSpPr>
        <p:spPr>
          <a:xfrm>
            <a:off x="1280160" y="4892040"/>
            <a:ext cx="1078992" cy="274320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137" name="Shape 135"/>
          <p:cNvSpPr/>
          <p:nvPr/>
        </p:nvSpPr>
        <p:spPr>
          <a:xfrm>
            <a:off x="2359152" y="4754880"/>
            <a:ext cx="0" cy="731520"/>
          </a:xfrm>
          <a:prstGeom prst="line">
            <a:avLst/>
          </a:prstGeom>
          <a:noFill/>
          <a:ln w="19050">
            <a:solidFill>
              <a:srgbClr val="E05050"/>
            </a:solidFill>
            <a:prstDash val="dash"/>
          </a:ln>
        </p:spPr>
      </p:sp>
      <p:sp>
        <p:nvSpPr>
          <p:cNvPr id="138" name="Text 136"/>
          <p:cNvSpPr/>
          <p:nvPr/>
        </p:nvSpPr>
        <p:spPr>
          <a:xfrm>
            <a:off x="2084832" y="457200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E05050"/>
                </a:solidFill>
              </a:rPr>
              <a:t>1.47cm</a:t>
            </a:r>
            <a:endParaRPr lang="en-US" sz="900" dirty="0"/>
          </a:p>
        </p:txBody>
      </p:sp>
      <p:sp>
        <p:nvSpPr>
          <p:cNvPr id="139" name="Text 137"/>
          <p:cNvSpPr/>
          <p:nvPr/>
        </p:nvSpPr>
        <p:spPr>
          <a:xfrm>
            <a:off x="731520" y="5623560"/>
            <a:ext cx="5303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准确值: 1.4cm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估读值: 0.07cm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= 1.47cm</a:t>
            </a:r>
            <a:endParaRPr lang="en-US" sz="900" dirty="0"/>
          </a:p>
        </p:txBody>
      </p:sp>
      <p:sp>
        <p:nvSpPr>
          <p:cNvPr id="140" name="Shape 138"/>
          <p:cNvSpPr/>
          <p:nvPr/>
        </p:nvSpPr>
        <p:spPr>
          <a:xfrm>
            <a:off x="6766560" y="1097280"/>
            <a:ext cx="5029200" cy="502920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41" name="Text 139"/>
          <p:cNvSpPr/>
          <p:nvPr/>
        </p:nvSpPr>
        <p:spPr>
          <a:xfrm>
            <a:off x="6903720" y="117043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⭐ 读数要点</a:t>
            </a:r>
            <a:endParaRPr lang="en-US" sz="1300" dirty="0"/>
          </a:p>
        </p:txBody>
      </p:sp>
      <p:sp>
        <p:nvSpPr>
          <p:cNvPr id="142" name="Text 140"/>
          <p:cNvSpPr/>
          <p:nvPr/>
        </p:nvSpPr>
        <p:spPr>
          <a:xfrm>
            <a:off x="6903720" y="1508760"/>
            <a:ext cx="4754880" cy="4526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确定分度值（最小刻度）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刻度尺分度值通常为1mm=0.1cm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准确值 = 能直接读出的值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如物体末端在2.3cm和2.4cm之间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准确值为2.3cm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 估读值 = 分度值的下一位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用眼睛估计小数部分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如上例估读0.05cm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④ 最终读数 = 准确值 + 估读值 + 单位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2.3cm + 0.05cm = 2.35cm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🔔 特别注意：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即使估读值为0也要写出来！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2.80cm ≠ 2.8cm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（2.80cm说明分度值是0.1cm）</a:t>
            </a:r>
            <a:endParaRPr lang="en-US" sz="1000" dirty="0"/>
          </a:p>
        </p:txBody>
      </p:sp>
      <p:sp>
        <p:nvSpPr>
          <p:cNvPr id="143" name="Text 141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144" name="Text 142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4 / 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特殊测量方法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34747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📐 累积法（测多算少）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371600" y="1371600"/>
            <a:ext cx="548640" cy="1828800"/>
          </a:xfrm>
          <a:prstGeom prst="rect">
            <a:avLst>
              <a:gd name="adj" fmla="val 8333"/>
            </a:avLst>
          </a:prstGeom>
          <a:solidFill>
            <a:srgbClr val="B0A090"/>
          </a:solidFill>
          <a:ln/>
        </p:spPr>
      </p:sp>
      <p:sp>
        <p:nvSpPr>
          <p:cNvPr id="8" name="Shape 6"/>
          <p:cNvSpPr/>
          <p:nvPr/>
        </p:nvSpPr>
        <p:spPr>
          <a:xfrm>
            <a:off x="1508760" y="1828800"/>
            <a:ext cx="274320" cy="137160"/>
          </a:xfrm>
          <a:prstGeom prst="ellipse">
            <a:avLst/>
          </a:prstGeom>
          <a:solidFill>
            <a:srgbClr val="F5A623"/>
          </a:solidFill>
          <a:ln w="3810">
            <a:solidFill>
              <a:srgbClr val="4A372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508760" y="1993392"/>
            <a:ext cx="274320" cy="137160"/>
          </a:xfrm>
          <a:prstGeom prst="ellipse">
            <a:avLst/>
          </a:prstGeom>
          <a:solidFill>
            <a:srgbClr val="F5A623"/>
          </a:solidFill>
          <a:ln w="3810">
            <a:solidFill>
              <a:srgbClr val="4A372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508760" y="2157984"/>
            <a:ext cx="274320" cy="137160"/>
          </a:xfrm>
          <a:prstGeom prst="ellipse">
            <a:avLst/>
          </a:prstGeom>
          <a:solidFill>
            <a:srgbClr val="F5A623"/>
          </a:solidFill>
          <a:ln w="3810">
            <a:solidFill>
              <a:srgbClr val="4A372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508760" y="2322576"/>
            <a:ext cx="274320" cy="137160"/>
          </a:xfrm>
          <a:prstGeom prst="ellipse">
            <a:avLst/>
          </a:prstGeom>
          <a:solidFill>
            <a:srgbClr val="F5A623"/>
          </a:solidFill>
          <a:ln w="3810">
            <a:solidFill>
              <a:srgbClr val="4A372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508760" y="2487168"/>
            <a:ext cx="274320" cy="137160"/>
          </a:xfrm>
          <a:prstGeom prst="ellipse">
            <a:avLst/>
          </a:prstGeom>
          <a:solidFill>
            <a:srgbClr val="F5A623"/>
          </a:solidFill>
          <a:ln w="3810">
            <a:solidFill>
              <a:srgbClr val="4A372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508760" y="2651760"/>
            <a:ext cx="274320" cy="137160"/>
          </a:xfrm>
          <a:prstGeom prst="ellipse">
            <a:avLst/>
          </a:prstGeom>
          <a:solidFill>
            <a:srgbClr val="F5A623"/>
          </a:solidFill>
          <a:ln w="3810">
            <a:solidFill>
              <a:srgbClr val="4A372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508760" y="2816352"/>
            <a:ext cx="274320" cy="137160"/>
          </a:xfrm>
          <a:prstGeom prst="ellipse">
            <a:avLst/>
          </a:prstGeom>
          <a:solidFill>
            <a:srgbClr val="F5A623"/>
          </a:solidFill>
          <a:ln w="3810">
            <a:solidFill>
              <a:srgbClr val="4A372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508760" y="2980944"/>
            <a:ext cx="274320" cy="137160"/>
          </a:xfrm>
          <a:prstGeom prst="ellipse">
            <a:avLst/>
          </a:prstGeom>
          <a:solidFill>
            <a:srgbClr val="F5A623"/>
          </a:solidFill>
          <a:ln w="3810">
            <a:solidFill>
              <a:srgbClr val="4A372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508760" y="3145536"/>
            <a:ext cx="274320" cy="137160"/>
          </a:xfrm>
          <a:prstGeom prst="ellipse">
            <a:avLst/>
          </a:prstGeom>
          <a:solidFill>
            <a:srgbClr val="F5A623"/>
          </a:solidFill>
          <a:ln w="3810">
            <a:solidFill>
              <a:srgbClr val="4A372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508760" y="3310128"/>
            <a:ext cx="274320" cy="137160"/>
          </a:xfrm>
          <a:prstGeom prst="ellipse">
            <a:avLst/>
          </a:prstGeom>
          <a:solidFill>
            <a:srgbClr val="F5A623"/>
          </a:solidFill>
          <a:ln w="3810">
            <a:solidFill>
              <a:srgbClr val="4A372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286000" y="1463040"/>
            <a:ext cx="1371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细铜丝紧密绕n圈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测总宽度L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直径d = L ÷ n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4297680" y="1005840"/>
            <a:ext cx="34747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434840" y="1078992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🧵 化曲为直法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029200" y="2103120"/>
            <a:ext cx="365760" cy="274320"/>
          </a:xfrm>
          <a:prstGeom prst="line">
            <a:avLst/>
          </a:prstGeom>
          <a:noFill/>
          <a:ln w="25400">
            <a:solidFill>
              <a:srgbClr val="8B7D6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394960" y="2377440"/>
            <a:ext cx="274320" cy="274320"/>
          </a:xfrm>
          <a:prstGeom prst="line">
            <a:avLst/>
          </a:prstGeom>
          <a:noFill/>
          <a:ln w="25400">
            <a:solidFill>
              <a:srgbClr val="8B7D6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669280" y="2651760"/>
            <a:ext cx="457200" cy="-182880"/>
          </a:xfrm>
          <a:prstGeom prst="line">
            <a:avLst/>
          </a:prstGeom>
          <a:noFill/>
          <a:ln w="25400">
            <a:solidFill>
              <a:srgbClr val="8B7D6F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126480" y="2468880"/>
            <a:ext cx="274320" cy="274320"/>
          </a:xfrm>
          <a:prstGeom prst="line">
            <a:avLst/>
          </a:prstGeom>
          <a:noFill/>
          <a:ln w="25400">
            <a:solidFill>
              <a:srgbClr val="8B7D6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029200" y="2194560"/>
            <a:ext cx="365760" cy="274320"/>
          </a:xfrm>
          <a:prstGeom prst="line">
            <a:avLst/>
          </a:prstGeom>
          <a:noFill/>
          <a:ln w="12700">
            <a:solidFill>
              <a:srgbClr val="E05050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394960" y="2468880"/>
            <a:ext cx="274320" cy="274320"/>
          </a:xfrm>
          <a:prstGeom prst="line">
            <a:avLst/>
          </a:prstGeom>
          <a:noFill/>
          <a:ln w="12700">
            <a:solidFill>
              <a:srgbClr val="E05050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5669280" y="2743200"/>
            <a:ext cx="457200" cy="-182880"/>
          </a:xfrm>
          <a:prstGeom prst="line">
            <a:avLst/>
          </a:prstGeom>
          <a:noFill/>
          <a:ln w="12700">
            <a:solidFill>
              <a:srgbClr val="E05050"/>
            </a:solidFill>
            <a:prstDash val="dash"/>
          </a:ln>
        </p:spPr>
      </p:sp>
      <p:sp>
        <p:nvSpPr>
          <p:cNvPr id="28" name="Shape 26"/>
          <p:cNvSpPr/>
          <p:nvPr/>
        </p:nvSpPr>
        <p:spPr>
          <a:xfrm>
            <a:off x="6126480" y="2560320"/>
            <a:ext cx="274320" cy="274320"/>
          </a:xfrm>
          <a:prstGeom prst="line">
            <a:avLst/>
          </a:prstGeom>
          <a:noFill/>
          <a:ln w="12700">
            <a:solidFill>
              <a:srgbClr val="E05050"/>
            </a:solidFill>
            <a:prstDash val="dash"/>
          </a:ln>
        </p:spPr>
      </p:sp>
      <p:sp>
        <p:nvSpPr>
          <p:cNvPr id="29" name="Text 27"/>
          <p:cNvSpPr/>
          <p:nvPr/>
        </p:nvSpPr>
        <p:spPr>
          <a:xfrm>
            <a:off x="5943600" y="1645920"/>
            <a:ext cx="1371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棉线沿曲线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再拉直测量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8138160" y="1005840"/>
            <a:ext cx="356616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27532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A62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🛞 滚轮法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9144000" y="2011680"/>
            <a:ext cx="731520" cy="731520"/>
          </a:xfrm>
          <a:prstGeom prst="ellipse">
            <a:avLst/>
          </a:prstGeom>
          <a:solidFill>
            <a:srgbClr val="B0A090"/>
          </a:solidFill>
          <a:ln w="19050">
            <a:solidFill>
              <a:srgbClr val="4A3728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509760" y="2011680"/>
            <a:ext cx="0" cy="731520"/>
          </a:xfrm>
          <a:prstGeom prst="line">
            <a:avLst/>
          </a:prstGeom>
          <a:noFill/>
          <a:ln w="6350">
            <a:solidFill>
              <a:srgbClr val="4A3728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9144000" y="2377440"/>
            <a:ext cx="731520" cy="0"/>
          </a:xfrm>
          <a:prstGeom prst="line">
            <a:avLst/>
          </a:prstGeom>
          <a:noFill/>
          <a:ln w="6350">
            <a:solidFill>
              <a:srgbClr val="4A3728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503920" y="2926080"/>
            <a:ext cx="2743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周长C已知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数圈数n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距离 = n × C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457200" y="4023360"/>
            <a:ext cx="1124712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94360" y="409651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📊 三种方法对比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594360" y="4434840"/>
            <a:ext cx="1097280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方法           适用场景              操作要点                          生活实例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累积法        测细小物体（细铜丝、纸张）  测n个物体的总宽度，再除以n        测一张纸的厚度（测100张再÷100）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化曲为直法    测弯曲路径（地图上的公路）  用棉线沿曲线放置，拉直后测量      测地图上两地距离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滚轮法        测较长距离              用已知周长的轮子，数滚动圈数      测操场跑道长度（推滚轮测距仪）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5 / 9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时间的测量——停表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457200"/>
            <a:ext cx="5120640" cy="512064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4A372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0" y="594360"/>
            <a:ext cx="0" cy="320040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704203" y="647312"/>
            <a:ext cx="-66540" cy="313046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85988" y="803853"/>
            <a:ext cx="-130172" cy="292371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624698" y="1057142"/>
            <a:ext cx="-188115" cy="258918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001159" y="1396109"/>
            <a:ext cx="-237836" cy="214149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298918" y="1805940"/>
            <a:ext cx="-277163" cy="160020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504962" y="2268722"/>
            <a:ext cx="-304376" cy="98898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10286" y="2764231"/>
            <a:ext cx="-318287" cy="33453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610286" y="3270809"/>
            <a:ext cx="-318287" cy="-33453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504962" y="3766318"/>
            <a:ext cx="-304376" cy="-98898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298918" y="4229100"/>
            <a:ext cx="-277163" cy="-160020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001159" y="4638931"/>
            <a:ext cx="-237836" cy="-214149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24698" y="4977898"/>
            <a:ext cx="-188115" cy="-258918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185988" y="5231187"/>
            <a:ext cx="-130172" cy="-292371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704203" y="5387728"/>
            <a:ext cx="-66540" cy="-313046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00400" y="5440680"/>
            <a:ext cx="0" cy="-320040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696597" y="5387728"/>
            <a:ext cx="66540" cy="-313046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214812" y="5231187"/>
            <a:ext cx="130172" cy="-292371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776102" y="4977898"/>
            <a:ext cx="188115" cy="-258918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399641" y="4638931"/>
            <a:ext cx="237836" cy="-214149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01882" y="4229100"/>
            <a:ext cx="277163" cy="-160020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95838" y="3766318"/>
            <a:ext cx="304376" cy="-98898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0514" y="3270809"/>
            <a:ext cx="318287" cy="-33453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90514" y="2764231"/>
            <a:ext cx="318287" cy="33453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95838" y="2268722"/>
            <a:ext cx="304376" cy="98898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101882" y="1805940"/>
            <a:ext cx="277163" cy="160020"/>
          </a:xfrm>
          <a:prstGeom prst="line">
            <a:avLst/>
          </a:prstGeom>
          <a:noFill/>
          <a:ln w="25400">
            <a:solidFill>
              <a:srgbClr val="4A3728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399641" y="1396109"/>
            <a:ext cx="237836" cy="214149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776102" y="1057142"/>
            <a:ext cx="188115" cy="258918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214812" y="803853"/>
            <a:ext cx="130172" cy="292371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2696597" y="647312"/>
            <a:ext cx="66540" cy="313046"/>
          </a:xfrm>
          <a:prstGeom prst="line">
            <a:avLst/>
          </a:prstGeom>
          <a:noFill/>
          <a:ln w="10160">
            <a:solidFill>
              <a:srgbClr val="4A372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2971800" y="9601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4A3728"/>
                </a:solidFill>
              </a:rPr>
              <a:t>0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4634777" y="1920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4A3728"/>
                </a:solidFill>
              </a:rPr>
              <a:t>5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634777" y="38404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4A3728"/>
                </a:solidFill>
              </a:rPr>
              <a:t>10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2971800" y="48006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4A3728"/>
                </a:solidFill>
              </a:rPr>
              <a:t>15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1308823" y="38404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4A3728"/>
                </a:solidFill>
              </a:rPr>
              <a:t>20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1308823" y="192024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4A3728"/>
                </a:solidFill>
              </a:rPr>
              <a:t>25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3200400" y="3017520"/>
            <a:ext cx="1280160" cy="-1536192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3749040" y="1188720"/>
            <a:ext cx="2194560" cy="219456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4A3728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4846320" y="1280160"/>
            <a:ext cx="0" cy="182880"/>
          </a:xfrm>
          <a:prstGeom prst="line">
            <a:avLst/>
          </a:prstGeom>
          <a:noFill/>
          <a:ln w="12700">
            <a:solidFill>
              <a:srgbClr val="4A3728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255432" y="1367119"/>
            <a:ext cx="-74384" cy="167069"/>
          </a:xfrm>
          <a:prstGeom prst="line">
            <a:avLst/>
          </a:prstGeom>
          <a:noFill/>
          <a:ln w="12700">
            <a:solidFill>
              <a:srgbClr val="4A3728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5593805" y="1612962"/>
            <a:ext cx="-135906" cy="122371"/>
          </a:xfrm>
          <a:prstGeom prst="line">
            <a:avLst/>
          </a:prstGeom>
          <a:noFill/>
          <a:ln w="12700">
            <a:solidFill>
              <a:srgbClr val="4A3728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5802931" y="1975178"/>
            <a:ext cx="-173929" cy="56513"/>
          </a:xfrm>
          <a:prstGeom prst="line">
            <a:avLst/>
          </a:prstGeom>
          <a:noFill/>
          <a:ln w="12700">
            <a:solidFill>
              <a:srgbClr val="4A3728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5846650" y="2391139"/>
            <a:ext cx="-181878" cy="-19116"/>
          </a:xfrm>
          <a:prstGeom prst="line">
            <a:avLst/>
          </a:prstGeom>
          <a:noFill/>
          <a:ln w="12700">
            <a:solidFill>
              <a:srgbClr val="4A3728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5717403" y="2788920"/>
            <a:ext cx="-158379" cy="-91440"/>
          </a:xfrm>
          <a:prstGeom prst="line">
            <a:avLst/>
          </a:prstGeom>
          <a:noFill/>
          <a:ln w="12700">
            <a:solidFill>
              <a:srgbClr val="4A3728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5437538" y="3099742"/>
            <a:ext cx="-107494" cy="-147953"/>
          </a:xfrm>
          <a:prstGeom prst="line">
            <a:avLst/>
          </a:prstGeom>
          <a:noFill/>
          <a:ln w="12700">
            <a:solidFill>
              <a:srgbClr val="4A3728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5055446" y="3269860"/>
            <a:ext cx="-38023" cy="-178884"/>
          </a:xfrm>
          <a:prstGeom prst="line">
            <a:avLst/>
          </a:prstGeom>
          <a:noFill/>
          <a:ln w="12700">
            <a:solidFill>
              <a:srgbClr val="4A3728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4637194" y="3269860"/>
            <a:ext cx="38023" cy="-178884"/>
          </a:xfrm>
          <a:prstGeom prst="line">
            <a:avLst/>
          </a:prstGeom>
          <a:noFill/>
          <a:ln w="12700">
            <a:solidFill>
              <a:srgbClr val="4A3728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4255102" y="3099742"/>
            <a:ext cx="107494" cy="-147953"/>
          </a:xfrm>
          <a:prstGeom prst="line">
            <a:avLst/>
          </a:prstGeom>
          <a:noFill/>
          <a:ln w="12700">
            <a:solidFill>
              <a:srgbClr val="4A3728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3975237" y="2788920"/>
            <a:ext cx="158379" cy="-91440"/>
          </a:xfrm>
          <a:prstGeom prst="line">
            <a:avLst/>
          </a:prstGeom>
          <a:noFill/>
          <a:ln w="12700">
            <a:solidFill>
              <a:srgbClr val="4A3728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3845990" y="2391139"/>
            <a:ext cx="181878" cy="-19116"/>
          </a:xfrm>
          <a:prstGeom prst="line">
            <a:avLst/>
          </a:prstGeom>
          <a:noFill/>
          <a:ln w="12700">
            <a:solidFill>
              <a:srgbClr val="4A3728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3889709" y="1975178"/>
            <a:ext cx="173929" cy="56513"/>
          </a:xfrm>
          <a:prstGeom prst="line">
            <a:avLst/>
          </a:prstGeom>
          <a:noFill/>
          <a:ln w="12700">
            <a:solidFill>
              <a:srgbClr val="4A3728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4098835" y="1612962"/>
            <a:ext cx="135906" cy="122371"/>
          </a:xfrm>
          <a:prstGeom prst="line">
            <a:avLst/>
          </a:prstGeom>
          <a:noFill/>
          <a:ln w="12700">
            <a:solidFill>
              <a:srgbClr val="4A3728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4437208" y="1367119"/>
            <a:ext cx="74384" cy="167069"/>
          </a:xfrm>
          <a:prstGeom prst="line">
            <a:avLst/>
          </a:prstGeom>
          <a:noFill/>
          <a:ln w="12700">
            <a:solidFill>
              <a:srgbClr val="4A3728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4846320" y="2286000"/>
            <a:ext cx="457200" cy="-274320"/>
          </a:xfrm>
          <a:prstGeom prst="line">
            <a:avLst/>
          </a:prstGeom>
          <a:noFill/>
          <a:ln w="19050">
            <a:solidFill>
              <a:srgbClr val="4A90D9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572000" y="347472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分针</a:t>
            </a:r>
            <a:endParaRPr lang="en-US" sz="800" dirty="0"/>
          </a:p>
        </p:txBody>
      </p:sp>
      <p:sp>
        <p:nvSpPr>
          <p:cNvPr id="61" name="Text 59"/>
          <p:cNvSpPr/>
          <p:nvPr/>
        </p:nvSpPr>
        <p:spPr>
          <a:xfrm>
            <a:off x="2286000" y="566928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05050"/>
                </a:solidFill>
              </a:rPr>
              <a:t>大圈：秒针（一圈30s）</a:t>
            </a:r>
            <a:endParaRPr lang="en-US" sz="900" dirty="0"/>
          </a:p>
        </p:txBody>
      </p:sp>
      <p:sp>
        <p:nvSpPr>
          <p:cNvPr id="62" name="Text 60"/>
          <p:cNvSpPr/>
          <p:nvPr/>
        </p:nvSpPr>
        <p:spPr>
          <a:xfrm>
            <a:off x="4114800" y="3474720"/>
            <a:ext cx="14630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90D9"/>
                </a:solidFill>
              </a:rPr>
              <a:t>小圈：分针（一圈15min）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6400800" y="1005840"/>
            <a:ext cx="5303520" cy="228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6537960" y="1078992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📖 停表读数示例</a:t>
            </a:r>
            <a:endParaRPr lang="en-US" sz="1300" dirty="0"/>
          </a:p>
        </p:txBody>
      </p:sp>
      <p:sp>
        <p:nvSpPr>
          <p:cNvPr id="65" name="Text 63"/>
          <p:cNvSpPr/>
          <p:nvPr/>
        </p:nvSpPr>
        <p:spPr>
          <a:xfrm>
            <a:off x="6537960" y="1417320"/>
            <a:ext cx="502920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示例：小圈分针在3和4之间（未过半）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大圈秒针指向27.5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读数 = 3min + 27.5s = 3min27.5s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读数步骤：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看小圈（分针）→ 整分钟数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看大圈（秒针）→ 秒数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 相加即可！</a:t>
            </a:r>
            <a:endParaRPr lang="en-US" sz="1000" dirty="0"/>
          </a:p>
        </p:txBody>
      </p:sp>
      <p:sp>
        <p:nvSpPr>
          <p:cNvPr id="66" name="Shape 64"/>
          <p:cNvSpPr/>
          <p:nvPr/>
        </p:nvSpPr>
        <p:spPr>
          <a:xfrm>
            <a:off x="6400800" y="3566160"/>
            <a:ext cx="5303520" cy="228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6537960" y="3639312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⏱ 时间单位换算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6537960" y="3977640"/>
            <a:ext cx="502920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基本单位：秒（s）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1h = 60min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1min = 60s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1h = 3600s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30min = ______ h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1.5h = ______ min = ______ s</a:t>
            </a:r>
            <a:endParaRPr lang="en-US" sz="1000" dirty="0"/>
          </a:p>
        </p:txBody>
      </p:sp>
      <p:sp>
        <p:nvSpPr>
          <p:cNvPr id="69" name="Text 67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70" name="Text 68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6 / 9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误差与错误——它们不一样！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74320" y="822960"/>
            <a:ext cx="2194560" cy="21945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4A372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58368" y="1207008"/>
            <a:ext cx="1426464" cy="1426464"/>
          </a:xfrm>
          <a:prstGeom prst="ellipse">
            <a:avLst/>
          </a:prstGeom>
          <a:solidFill>
            <a:srgbClr val="000000"/>
          </a:solidFill>
          <a:ln w="19050">
            <a:solidFill>
              <a:srgbClr val="4A372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42416" y="1591056"/>
            <a:ext cx="658368" cy="658368"/>
          </a:xfrm>
          <a:prstGeom prst="ellipse">
            <a:avLst/>
          </a:prstGeom>
          <a:solidFill>
            <a:srgbClr val="000000"/>
          </a:solidFill>
          <a:ln w="12700">
            <a:solidFill>
              <a:srgbClr val="4A372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280160" y="1828800"/>
            <a:ext cx="182880" cy="18288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9" name="Shape 7"/>
          <p:cNvSpPr/>
          <p:nvPr/>
        </p:nvSpPr>
        <p:spPr>
          <a:xfrm>
            <a:off x="1536192" y="2084832"/>
            <a:ext cx="109728" cy="109728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0" name="Shape 8"/>
          <p:cNvSpPr/>
          <p:nvPr/>
        </p:nvSpPr>
        <p:spPr>
          <a:xfrm>
            <a:off x="1591056" y="2029968"/>
            <a:ext cx="109728" cy="109728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1" name="Shape 9"/>
          <p:cNvSpPr/>
          <p:nvPr/>
        </p:nvSpPr>
        <p:spPr>
          <a:xfrm>
            <a:off x="1481328" y="2139696"/>
            <a:ext cx="109728" cy="109728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2" name="Shape 10"/>
          <p:cNvSpPr/>
          <p:nvPr/>
        </p:nvSpPr>
        <p:spPr>
          <a:xfrm>
            <a:off x="1558138" y="2062886"/>
            <a:ext cx="109728" cy="109728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3" name="Shape 11"/>
          <p:cNvSpPr/>
          <p:nvPr/>
        </p:nvSpPr>
        <p:spPr>
          <a:xfrm>
            <a:off x="1514246" y="2106778"/>
            <a:ext cx="109728" cy="109728"/>
          </a:xfrm>
          <a:prstGeom prst="ellipse">
            <a:avLst/>
          </a:prstGeom>
          <a:solidFill>
            <a:srgbClr val="F5A623"/>
          </a:solidFill>
          <a:ln/>
        </p:spPr>
      </p:sp>
      <p:sp>
        <p:nvSpPr>
          <p:cNvPr id="14" name="Text 12"/>
          <p:cNvSpPr/>
          <p:nvPr/>
        </p:nvSpPr>
        <p:spPr>
          <a:xfrm>
            <a:off x="457200" y="4206240"/>
            <a:ext cx="3474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5A62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精密度高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5A62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准确度低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57200" y="475488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测量值很集中（重复性好）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但偏离真实值（有系统误差）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931920" y="822960"/>
            <a:ext cx="2194560" cy="21945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4A372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315968" y="1207008"/>
            <a:ext cx="1426464" cy="1426464"/>
          </a:xfrm>
          <a:prstGeom prst="ellipse">
            <a:avLst/>
          </a:prstGeom>
          <a:solidFill>
            <a:srgbClr val="000000"/>
          </a:solidFill>
          <a:ln w="19050">
            <a:solidFill>
              <a:srgbClr val="4A372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700016" y="1591056"/>
            <a:ext cx="658368" cy="658368"/>
          </a:xfrm>
          <a:prstGeom prst="ellipse">
            <a:avLst/>
          </a:prstGeom>
          <a:solidFill>
            <a:srgbClr val="000000"/>
          </a:solidFill>
          <a:ln w="12700">
            <a:solidFill>
              <a:srgbClr val="4A372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937760" y="1828800"/>
            <a:ext cx="182880" cy="18288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20" name="Shape 18"/>
          <p:cNvSpPr/>
          <p:nvPr/>
        </p:nvSpPr>
        <p:spPr>
          <a:xfrm>
            <a:off x="5084064" y="1975104"/>
            <a:ext cx="109728" cy="109728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21" name="Shape 19"/>
          <p:cNvSpPr/>
          <p:nvPr/>
        </p:nvSpPr>
        <p:spPr>
          <a:xfrm>
            <a:off x="4645152" y="2084832"/>
            <a:ext cx="109728" cy="109728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22" name="Shape 20"/>
          <p:cNvSpPr/>
          <p:nvPr/>
        </p:nvSpPr>
        <p:spPr>
          <a:xfrm>
            <a:off x="5193792" y="1591056"/>
            <a:ext cx="109728" cy="109728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23" name="Shape 21"/>
          <p:cNvSpPr/>
          <p:nvPr/>
        </p:nvSpPr>
        <p:spPr>
          <a:xfrm>
            <a:off x="4809744" y="1755648"/>
            <a:ext cx="109728" cy="109728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24" name="Shape 22"/>
          <p:cNvSpPr/>
          <p:nvPr/>
        </p:nvSpPr>
        <p:spPr>
          <a:xfrm>
            <a:off x="5029200" y="2194560"/>
            <a:ext cx="109728" cy="109728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25" name="Text 23"/>
          <p:cNvSpPr/>
          <p:nvPr/>
        </p:nvSpPr>
        <p:spPr>
          <a:xfrm>
            <a:off x="4114800" y="4206240"/>
            <a:ext cx="3474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精密度低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准确度低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114800" y="475488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测量值分散（重复性差）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且偏离真实值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7589520" y="822960"/>
            <a:ext cx="2194560" cy="219456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4A3728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973568" y="1207008"/>
            <a:ext cx="1426464" cy="1426464"/>
          </a:xfrm>
          <a:prstGeom prst="ellipse">
            <a:avLst/>
          </a:prstGeom>
          <a:solidFill>
            <a:srgbClr val="000000"/>
          </a:solidFill>
          <a:ln w="19050">
            <a:solidFill>
              <a:srgbClr val="4A3728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357616" y="1591056"/>
            <a:ext cx="658368" cy="658368"/>
          </a:xfrm>
          <a:prstGeom prst="ellipse">
            <a:avLst/>
          </a:prstGeom>
          <a:solidFill>
            <a:srgbClr val="000000"/>
          </a:solidFill>
          <a:ln w="12700">
            <a:solidFill>
              <a:srgbClr val="4A372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595360" y="1828800"/>
            <a:ext cx="182880" cy="18288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31" name="Shape 29"/>
          <p:cNvSpPr/>
          <p:nvPr/>
        </p:nvSpPr>
        <p:spPr>
          <a:xfrm>
            <a:off x="8686800" y="1920240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32" name="Shape 30"/>
          <p:cNvSpPr/>
          <p:nvPr/>
        </p:nvSpPr>
        <p:spPr>
          <a:xfrm>
            <a:off x="8631936" y="1953158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33" name="Shape 31"/>
          <p:cNvSpPr/>
          <p:nvPr/>
        </p:nvSpPr>
        <p:spPr>
          <a:xfrm>
            <a:off x="8697773" y="1865376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34" name="Shape 32"/>
          <p:cNvSpPr/>
          <p:nvPr/>
        </p:nvSpPr>
        <p:spPr>
          <a:xfrm>
            <a:off x="8599018" y="1909267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35" name="Shape 33"/>
          <p:cNvSpPr/>
          <p:nvPr/>
        </p:nvSpPr>
        <p:spPr>
          <a:xfrm>
            <a:off x="8653882" y="1843430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36" name="Text 34"/>
          <p:cNvSpPr/>
          <p:nvPr/>
        </p:nvSpPr>
        <p:spPr>
          <a:xfrm>
            <a:off x="7772400" y="4206240"/>
            <a:ext cx="3474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精密度高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准确度高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7772400" y="475488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测量值集中且接近真实值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这才是我们想要的！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457200" y="5120640"/>
            <a:ext cx="5486400" cy="1005840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94360" y="519379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⚠️ 误差</a:t>
            </a:r>
            <a:endParaRPr lang="en-US" sz="1300" dirty="0"/>
          </a:p>
        </p:txBody>
      </p:sp>
      <p:sp>
        <p:nvSpPr>
          <p:cNvPr id="40" name="Text 38"/>
          <p:cNvSpPr/>
          <p:nvPr/>
        </p:nvSpPr>
        <p:spPr>
          <a:xfrm>
            <a:off x="594360" y="5532120"/>
            <a:ext cx="52120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定义：测量值与真实值之间的差异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特点：不可避免，只能减小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减小方法：多次测量取平均值、选用精密仪器、改进测量方法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❌ 误差 ≠ 错误！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6217920" y="5120640"/>
            <a:ext cx="5486400" cy="1005840"/>
          </a:xfrm>
          <a:prstGeom prst="roundRect">
            <a:avLst>
              <a:gd name="adj" fmla="val 13636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355080" y="519379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❌ 错误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6355080" y="5532120"/>
            <a:ext cx="52120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定义：不正确的测量操作造成的差错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特点：可以且应该避免！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常见错误：刻度尺歪斜、视线不垂直、忘写单位、选错量程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✅ 错误是可以消除的！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7 / 9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知识小结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2651760" cy="2743200"/>
          </a:xfrm>
          <a:prstGeom prst="roundRect">
            <a:avLst>
              <a:gd name="adj" fmla="val 5172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📏 长度测量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23774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单位: m (国际单位制)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1km=1000m, 1m=100cm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1mm=1000μm=10⁶nm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刻度尺: 选放读记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383280" y="1005840"/>
            <a:ext cx="2651760" cy="2743200"/>
          </a:xfrm>
          <a:prstGeom prst="roundRect">
            <a:avLst>
              <a:gd name="adj" fmla="val 5172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52044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A62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🔧 特殊测量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520440" y="1417320"/>
            <a:ext cx="23774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累积法: 测多算少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化曲为直: 棉线+拉直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滚轮法: 周长×圈数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309360" y="1005840"/>
            <a:ext cx="2651760" cy="2743200"/>
          </a:xfrm>
          <a:prstGeom prst="roundRect">
            <a:avLst>
              <a:gd name="adj" fmla="val 5172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4652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⏱ 时间测量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46520" y="1417320"/>
            <a:ext cx="23774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单位: s (秒)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1h=60min=3600s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停表: 分针+秒针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读数=分+秒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9235440" y="1005840"/>
            <a:ext cx="2651760" cy="2743200"/>
          </a:xfrm>
          <a:prstGeom prst="roundRect">
            <a:avLst>
              <a:gd name="adj" fmla="val 5172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37260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📐 误差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372600" y="1417320"/>
            <a:ext cx="237744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不可避免,只能减小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多次测量取平均值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错误可避免!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误差≠错误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7200" y="4023360"/>
            <a:ext cx="112471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F5A62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409651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🧠 记忆口诀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94360" y="4434840"/>
            <a:ext cx="1097280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"长度基本单位米，千米到纳米记进率；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刻度尺用选放读记，估读一位别忘记；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累积化曲和滚轮，特殊测量有妙计；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误差不是错误哦，多次测量来减小！"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女生友好小贴士：长度测量就像用尺子量衣服——选对尺子、放平对齐、认真读数、写好单位，一点都不难！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8 / 9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8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F5A62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F5A62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0332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下列单位换算正确的是（ ）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3533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1km=100m  B. 1m=100cm  C. 1cm=10mm  D. 1mm=100μm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418320" y="11430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187452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F5A62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190195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使用刻度尺测长度时，下列做法不正确的是（ ）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40080" y="222199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刻度尺紧贴被测物体  B. 零刻度线对准物体一端  C. 视线与刻度尺垂直  D. 刻度尺歪斜放置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9418320" y="20116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答案：D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274320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F5A62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277063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测量物理课本一张纸的厚度，最合适的方法是（ ）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30906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直接用刻度尺测量  B. 累积法（测多算少）  C. 化曲为直法  D. 滚轮法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9418320" y="288036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361188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F5A62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36393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关于误差，下列说法正确的是（ ）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40080" y="395935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误差就是错误  B. 误差可以完全避免  C. 多次测量取平均值可减小误差  D. 误差是由于操作不当造成的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418320" y="374904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448056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F5A62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450799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停表读数时，小圈分针在2和3之间（已过半），大圈秒针指向42，读数应为（ ）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40080" y="482803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2min42s  B. 3min42s  C. 2min12s  D. 2.5min42s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9418320" y="461772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答案：A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57200" y="534924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F5A62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53766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6. 用刻度尺测量物体长度，记录为5.36cm，则这把刻度尺的分度值是（ ）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40080" y="56967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D4E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1m  B. 1cm  C. 1mm  D. 0.1mm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9418320" y="54864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57200" y="6126480"/>
            <a:ext cx="11247120" cy="411480"/>
          </a:xfrm>
          <a:prstGeom prst="roundRect">
            <a:avLst>
              <a:gd name="adj" fmla="val 22222"/>
            </a:avLst>
          </a:prstGeom>
          <a:solidFill>
            <a:srgbClr val="FFF0E0"/>
          </a:solidFill>
          <a:ln/>
        </p:spPr>
      </p:sp>
      <p:sp>
        <p:nvSpPr>
          <p:cNvPr id="30" name="Text 28"/>
          <p:cNvSpPr/>
          <p:nvPr/>
        </p:nvSpPr>
        <p:spPr>
          <a:xfrm>
            <a:off x="731520" y="6153912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4A372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💪 测量是物理实验的基础，多做几次就会很熟练啦！生活中可以量一量课本、课桌、铅笔来练手~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90"/>
                </a:solidFill>
              </a:rPr>
              <a:t>9 / 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5.1 长度与时间的测量</dc:title>
  <dc:subject>PptxGenJS Presentation</dc:subject>
  <dc:creator>苏科版物理教研组</dc:creator>
  <cp:lastModifiedBy>苏科版物理教研组</cp:lastModifiedBy>
  <cp:revision>1</cp:revision>
  <dcterms:created xsi:type="dcterms:W3CDTF">2026-08-03T07:49:04Z</dcterms:created>
  <dcterms:modified xsi:type="dcterms:W3CDTF">2026-08-03T07:49:04Z</dcterms:modified>
</cp:coreProperties>
</file>