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109728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4736592"/>
            <a:ext cx="12192000" cy="73152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1097280"/>
            <a:ext cx="7680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4.5  水循环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731520" y="201168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0FD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 Cycle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31520" y="274320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F0FD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🌊  →  ☁️  →  🌧️  →  🌊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31520" y="365760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0FD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苏科版物理 · 八年级上册  第四章  物态变化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77724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3716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</a:rPr>
              <a:t>水循环示意图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地球上的水是怎样循环的？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48640" y="12801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</a:rPr>
              <a:t>苏科版物理 · 八年级上册  第四章  物态变化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7772400" y="18288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F0FDFA"/>
                </a:solidFill>
              </a:rPr>
              <a:t>2 / 7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657600" y="1828800"/>
            <a:ext cx="1828800" cy="1828800"/>
          </a:xfrm>
          <a:prstGeom prst="ellipse">
            <a:avLst/>
          </a:prstGeom>
          <a:solidFill>
            <a:srgbClr val="F0FDFA"/>
          </a:solidFill>
          <a:ln w="25400">
            <a:solidFill>
              <a:srgbClr val="0D948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931920" y="2468880"/>
            <a:ext cx="1280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E293B"/>
                </a:solidFill>
              </a:rPr>
              <a:t>循环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914400" y="3200400"/>
            <a:ext cx="1828800" cy="1097280"/>
          </a:xfrm>
          <a:prstGeom prst="roundRect">
            <a:avLst>
              <a:gd name="adj" fmla="val 8333"/>
            </a:avLst>
          </a:prstGeom>
          <a:solidFill>
            <a:srgbClr val="06B6D4">
              <a:alpha val="20000"/>
            </a:srgbClr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14400" y="3383280"/>
            <a:ext cx="1828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891B2"/>
                </a:solidFill>
              </a:rPr>
              <a:t>海 洋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400800" y="3200400"/>
            <a:ext cx="1828800" cy="1097280"/>
          </a:xfrm>
          <a:prstGeom prst="roundRect">
            <a:avLst>
              <a:gd name="adj" fmla="val 8333"/>
            </a:avLst>
          </a:prstGeom>
          <a:solidFill>
            <a:srgbClr val="000000">
              <a:alpha val="15000"/>
            </a:srgbClr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0" y="3383280"/>
            <a:ext cx="1828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9488"/>
                </a:solidFill>
              </a:rPr>
              <a:t>陆 地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3474720" y="1188720"/>
            <a:ext cx="2194560" cy="822960"/>
          </a:xfrm>
          <a:prstGeom prst="roundRect">
            <a:avLst>
              <a:gd name="adj" fmla="val 11111"/>
            </a:avLst>
          </a:prstGeom>
          <a:solidFill>
            <a:srgbClr val="F0FDFA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474720" y="123444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59E0B"/>
                </a:solidFill>
              </a:rPr>
              <a:t>☁ 云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566160" y="155448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水蒸气液化→小水滴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凝华→小冰晶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914400" y="182880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59E0B"/>
                </a:solidFill>
              </a:rPr>
              <a:t>蒸发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F59E0B"/>
                </a:solidFill>
              </a:rPr>
              <a:t>（汽化·吸热）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6858000" y="201168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00000"/>
                </a:solidFill>
              </a:rPr>
              <a:t>蒸腾 ↑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3200400" y="137160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891B2"/>
                </a:solidFill>
              </a:rPr>
              <a:t>输送 →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3840480" y="347472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2563EB"/>
                </a:solidFill>
              </a:rPr>
              <a:t>降水 ↓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2563EB"/>
                </a:solidFill>
              </a:rPr>
              <a:t>（雨/雪/冰雹）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3200400" y="429768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地表径流 / 地下渗透 → 返回海洋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77724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3716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</a:rPr>
              <a:t>蒸发与蒸腾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水如何从地表进入大气？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772400" y="18288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F0FDFA"/>
                </a:solidFill>
              </a:rPr>
              <a:t>3 / 7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65760" y="1463040"/>
            <a:ext cx="4023360" cy="2926080"/>
          </a:xfrm>
          <a:prstGeom prst="roundRect">
            <a:avLst>
              <a:gd name="adj" fmla="val 3750"/>
            </a:avLst>
          </a:prstGeom>
          <a:solidFill>
            <a:srgbClr val="F2FDF9"/>
          </a:solidFill>
          <a:ln w="19050">
            <a:solidFill>
              <a:srgbClr val="0891B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55448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91B2"/>
                </a:solidFill>
              </a:rPr>
              <a:t>🌊 海洋与湖泊蒸发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48640" y="2057400"/>
            <a:ext cx="3657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</a:rPr>
              <a:t>☀ 蒸发：液态水 → 水蒸气（汽化）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</a:rPr>
              <a:t>    吸热过程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48640" y="2788920"/>
            <a:ext cx="3657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• 海洋是水循环的主要水源，占地球总水量的97%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• 太阳辐射提供能量，使水蒸发进入大气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• 温度越高、表面积越大、空气越干燥，蒸发越快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• 海洋/湖泊 → 水蒸气↑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754880" y="1463040"/>
            <a:ext cx="4023360" cy="2926080"/>
          </a:xfrm>
          <a:prstGeom prst="roundRect">
            <a:avLst>
              <a:gd name="adj" fmla="val 3750"/>
            </a:avLst>
          </a:prstGeom>
          <a:solidFill>
            <a:srgbClr val="F2FDF9"/>
          </a:solidFill>
          <a:ln w="19050">
            <a:solidFill>
              <a:srgbClr val="0D948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937760" y="155448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9488"/>
                </a:solidFill>
              </a:rPr>
              <a:t>🌿 植物蒸腾作用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937760" y="2057400"/>
            <a:ext cx="3657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</a:rPr>
              <a:t>蒸腾：植物体内的水分通过叶片气孔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</a:rPr>
              <a:t>以水蒸气形式散失到大气中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937760" y="2788920"/>
            <a:ext cx="3657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• 促进植物对水分的吸收和运输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• 增加大气湿度，是水循环的重要环节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• 一株成年大树每天可蒸腾数百升水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48640" y="45262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</a:rPr>
              <a:t>苏科版物理 · 八年级上册  第四章  物态变化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77724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3716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</a:rPr>
              <a:t>输送与降水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水蒸气如何变成雨雪回到地面？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772400" y="18288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F0FDFA"/>
                </a:solidFill>
              </a:rPr>
              <a:t>4 / 7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65760" y="1417320"/>
            <a:ext cx="4023360" cy="1828800"/>
          </a:xfrm>
          <a:prstGeom prst="roundRect">
            <a:avLst>
              <a:gd name="adj" fmla="val 6000"/>
            </a:avLst>
          </a:prstGeom>
          <a:solidFill>
            <a:srgbClr val="F2FDF9"/>
          </a:solidFill>
          <a:ln w="19050">
            <a:solidFill>
              <a:srgbClr val="F59E0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50876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59E0B"/>
                </a:solidFill>
              </a:rPr>
              <a:t>☁ 云的形成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48640" y="1920240"/>
            <a:ext cx="36576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</a:rPr>
              <a:t>输送：风将海洋上空的湿润空气输送到陆地上空</a:t>
            </a:r>
            <a:endParaRPr lang="en-US" sz="1050" dirty="0"/>
          </a:p>
          <a:p>
            <a:pPr indent="0" marL="0">
              <a:buNone/>
            </a:pP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</a:rPr>
              <a:t>云的形成过程：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</a:rPr>
              <a:t>① 水蒸气上升 → 遇冷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</a:rPr>
              <a:t>② 水蒸气液化成小水滴（放热）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</a:rPr>
              <a:t>③ 水蒸气凝华成小冰晶（放热）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</a:rPr>
              <a:t>④ 大量小水滴/冰晶聚集 → 形成云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754880" y="1417320"/>
            <a:ext cx="4023360" cy="1828800"/>
          </a:xfrm>
          <a:prstGeom prst="roundRect">
            <a:avLst>
              <a:gd name="adj" fmla="val 6000"/>
            </a:avLst>
          </a:prstGeom>
          <a:solidFill>
            <a:srgbClr val="F2FDF9"/>
          </a:solidFill>
          <a:ln w="19050">
            <a:solidFill>
              <a:srgbClr val="2563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937760" y="150876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563EB"/>
                </a:solidFill>
              </a:rPr>
              <a:t>🌧 降水的三种形式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937760" y="19202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</a:rPr>
              <a:t>🌧 雨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029200" y="2194560"/>
            <a:ext cx="3657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</a:rPr>
              <a:t>云中的小水滴和小冰晶不断碰撞合并，逐渐增大。当增大到空气无法托住时，下落形成降水。冰晶下落时若经过温暖气层，熔化成水滴，即为雨。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4937760" y="274320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</a:rPr>
              <a:t>❄ 雪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029200" y="29260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</a:rPr>
              <a:t>水蒸气直接凝华成冰晶，冰晶增大后下落成雪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49377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</a:rPr>
              <a:t>🧊 冰雹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029200" y="333756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</a:rPr>
              <a:t>云中水滴反复冻结增大，最终落下形成冰雹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365760" y="3429000"/>
            <a:ext cx="8412480" cy="1005840"/>
          </a:xfrm>
          <a:prstGeom prst="roundRect">
            <a:avLst>
              <a:gd name="adj" fmla="val 9091"/>
            </a:avLst>
          </a:prstGeom>
          <a:solidFill>
            <a:srgbClr val="FFF7ED"/>
          </a:solidFill>
          <a:ln w="25400">
            <a:solidFill>
              <a:srgbClr val="F59E0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3493008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9E0B"/>
                </a:solidFill>
              </a:rPr>
              <a:t>💡 教学提示：雨的形成过程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48640" y="3794760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</a:rPr>
              <a:t>注意：雨的形成不是"液化成雨"——下落过程不是物态变化。云中的水已经是液态/固态（小水滴/小冰晶），它们只是聚集变大后下落。冰晶→水滴是熔化过程（吸热），属于物态变化。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48640" y="45262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</a:rPr>
              <a:t>苏科版物理 · 八年级上册  第四章  物态变化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77724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3716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</a:rPr>
              <a:t>径流与下渗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降水落到地面后去了哪里？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772400" y="18288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F0FDFA"/>
                </a:solidFill>
              </a:rPr>
              <a:t>5 / 7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65760" y="1417320"/>
            <a:ext cx="4023360" cy="2926080"/>
          </a:xfrm>
          <a:prstGeom prst="roundRect">
            <a:avLst>
              <a:gd name="adj" fmla="val 3750"/>
            </a:avLst>
          </a:prstGeom>
          <a:solidFill>
            <a:srgbClr val="F2FDF9"/>
          </a:solidFill>
          <a:ln w="19050">
            <a:solidFill>
              <a:srgbClr val="0D948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50876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9488"/>
                </a:solidFill>
              </a:rPr>
              <a:t>🏔 地表径流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48640" y="1965960"/>
            <a:ext cx="36576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降水落到地面后：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• 一部分沿地面流动 → 汇入河流、湖泊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• 河流最终流入海洋，完成水循环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• 此过程称为地表径流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• 水从高向低流，重力势能转化为动能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河流 → 海洋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754880" y="1417320"/>
            <a:ext cx="4023360" cy="2926080"/>
          </a:xfrm>
          <a:prstGeom prst="roundRect">
            <a:avLst>
              <a:gd name="adj" fmla="val 3750"/>
            </a:avLst>
          </a:prstGeom>
          <a:solidFill>
            <a:srgbClr val="F2FDF9"/>
          </a:solidFill>
          <a:ln w="19050">
            <a:solidFill>
              <a:srgbClr val="0891B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937760" y="150876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891B2"/>
                </a:solidFill>
              </a:rPr>
              <a:t>💧 地下渗透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937760" y="1965960"/>
            <a:ext cx="36576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降水的另一去向：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• 一部分降水渗入地下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• 形成地下水，补充地下水资源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• 地下水也可通过泉眼等方式回到地表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• 地表径流 + 地下渗透 = 水返回海洋的两条路径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地 下 水 层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48640" y="45262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</a:rPr>
              <a:t>苏科版物理 · 八年级上册  第四章  物态变化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77724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3716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</a:rPr>
              <a:t>课堂小结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7772400" y="18288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F0FDFA"/>
                </a:solidFill>
              </a:rPr>
              <a:t>6 / 7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365760" y="1005840"/>
            <a:ext cx="4114800" cy="1554480"/>
          </a:xfrm>
          <a:prstGeom prst="roundRect">
            <a:avLst>
              <a:gd name="adj" fmla="val 5882"/>
            </a:avLst>
          </a:prstGeom>
          <a:solidFill>
            <a:srgbClr val="F2FDF9"/>
          </a:solidFill>
          <a:ln w="19050">
            <a:solidFill>
              <a:srgbClr val="F59E0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09728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9E0B"/>
                </a:solidFill>
              </a:rPr>
              <a:t>💨 蒸发与蒸腾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02920" y="1508760"/>
            <a:ext cx="384048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</a:rPr>
              <a:t>液态水→水蒸气（汽化·吸热）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</a:rPr>
              <a:t>海洋蒸发 + 植物蒸腾 → 水进入大气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754880" y="1005840"/>
            <a:ext cx="4114800" cy="1554480"/>
          </a:xfrm>
          <a:prstGeom prst="roundRect">
            <a:avLst>
              <a:gd name="adj" fmla="val 5882"/>
            </a:avLst>
          </a:prstGeom>
          <a:solidFill>
            <a:srgbClr val="F2FDF9"/>
          </a:solidFill>
          <a:ln w="19050">
            <a:solidFill>
              <a:srgbClr val="0891B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92040" y="109728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</a:rPr>
              <a:t>☁️ 输送与云的形成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892040" y="1508760"/>
            <a:ext cx="384048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</a:rPr>
              <a:t>风输送水蒸气→上升遇冷→液化/凝华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</a:rPr>
              <a:t>→ 小水滴/冰晶聚集形成云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65760" y="2697480"/>
            <a:ext cx="4114800" cy="1554480"/>
          </a:xfrm>
          <a:prstGeom prst="roundRect">
            <a:avLst>
              <a:gd name="adj" fmla="val 5882"/>
            </a:avLst>
          </a:prstGeom>
          <a:solidFill>
            <a:srgbClr val="F2FDF9"/>
          </a:solidFill>
          <a:ln w="19050">
            <a:solidFill>
              <a:srgbClr val="2563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920" y="278892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63EB"/>
                </a:solidFill>
              </a:rPr>
              <a:t>🌧️ 降水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02920" y="3200400"/>
            <a:ext cx="384048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</a:rPr>
              <a:t>雨：水滴增大下落，冰晶熔化→雨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</a:rPr>
              <a:t>雪：水蒸气凝华→冰晶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</a:rPr>
              <a:t>冰雹：水滴反复冻结增大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754880" y="2697480"/>
            <a:ext cx="4114800" cy="1554480"/>
          </a:xfrm>
          <a:prstGeom prst="roundRect">
            <a:avLst>
              <a:gd name="adj" fmla="val 5882"/>
            </a:avLst>
          </a:prstGeom>
          <a:solidFill>
            <a:srgbClr val="F2FDF9"/>
          </a:solidFill>
          <a:ln w="19050">
            <a:solidFill>
              <a:srgbClr val="0D948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92040" y="278892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D9488"/>
                </a:solidFill>
              </a:rPr>
              <a:t>💧 径流与下渗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892040" y="3200400"/>
            <a:ext cx="384048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</a:rPr>
              <a:t>地表径流→河流→海洋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</a:rPr>
              <a:t>地下渗透→地下水→补充水资源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548640" y="45262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</a:rPr>
              <a:t>苏科版物理 · 八年级上册  第四章  物态变化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77724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3716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</a:rPr>
              <a:t>练一练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7772400" y="18288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F0FDFA"/>
                </a:solidFill>
              </a:rPr>
              <a:t>7 / 7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274320" y="960120"/>
            <a:ext cx="8595360" cy="777240"/>
          </a:xfrm>
          <a:prstGeom prst="roundRect">
            <a:avLst>
              <a:gd name="adj" fmla="val 9412"/>
            </a:avLst>
          </a:prstGeom>
          <a:solidFill>
            <a:srgbClr val="F2FDF9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005840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</a:rPr>
              <a:t>1. 水循环的主要能量来源是（  ）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57200" y="1252728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</a:rPr>
              <a:t>A. 风能  B. 太阳能  C. 地热能  D. 潮汐能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57200" y="1490472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00000"/>
                </a:solidFill>
              </a:rPr>
              <a:t>答案：B  |  太阳辐射为水的蒸发提供能量，是水循环的主要驱动力。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274320" y="1828800"/>
            <a:ext cx="859536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1874520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</a:rPr>
              <a:t>2. 云的形成过程中涉及哪些物态变化？（  ）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2121408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</a:rPr>
              <a:t>A. 只有液化  B. 只有凝华  C. 液化和凝华  D. 汽化和熔化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57200" y="2359152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00000"/>
                </a:solidFill>
              </a:rPr>
              <a:t>答案：C  |  水蒸气上升遇冷，液化成小水滴，同时也可能凝华成小冰晶。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274320" y="2697480"/>
            <a:ext cx="8595360" cy="777240"/>
          </a:xfrm>
          <a:prstGeom prst="roundRect">
            <a:avLst>
              <a:gd name="adj" fmla="val 9412"/>
            </a:avLst>
          </a:prstGeom>
          <a:solidFill>
            <a:srgbClr val="F2FDF9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7200" y="2743200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</a:rPr>
              <a:t>3. 雨的形成过程中，冰晶变成水滴属于（  ）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57200" y="2990088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</a:rPr>
              <a:t>A. 液化  B. 凝固  C. 熔化  D. 凝华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57200" y="3227832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00000"/>
                </a:solidFill>
              </a:rPr>
              <a:t>答案：C  |  冰晶→水滴是固态变液态，属于熔化（吸热），不是液化！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274320" y="3566160"/>
            <a:ext cx="859536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3611880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</a:rPr>
              <a:t>4. 关于水循环，下列说法正确的是（  ）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57200" y="3858768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</a:rPr>
              <a:t>A. 水循环只在海洋上空进行  B. 水循环使水资源不断减少  C. 水循环是自然界中水周而复始连续运动的过程  D. 水循环不需要能量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57200" y="4096512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00000"/>
                </a:solidFill>
              </a:rPr>
              <a:t>答案：C  |  水循环涉及海洋和陆地，使水资源不断更新，需要太阳提供能量。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548640" y="45262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</a:rPr>
              <a:t>苏科版物理 · 八年级上册  第四章  物态变化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2026-08-01T05:16:39Z</dcterms:created>
  <dcterms:modified xsi:type="dcterms:W3CDTF">2026-08-01T05:16:39Z</dcterms:modified>
</cp:coreProperties>
</file>