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D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109728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4.4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1371600" y="21945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升华和凝华</a:t>
            </a:r>
            <a:endParaRPr lang="en-US" sz="5200" dirty="0"/>
          </a:p>
        </p:txBody>
      </p:sp>
      <p:sp>
        <p:nvSpPr>
          <p:cNvPr id="7" name="Shape 5"/>
          <p:cNvSpPr/>
          <p:nvPr/>
        </p:nvSpPr>
        <p:spPr>
          <a:xfrm>
            <a:off x="1371600" y="3291840"/>
            <a:ext cx="320040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8" name="Text 6"/>
          <p:cNvSpPr/>
          <p:nvPr/>
        </p:nvSpPr>
        <p:spPr>
          <a:xfrm>
            <a:off x="1371600" y="35661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⇌ 气态（直接转化）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10515600" y="5029200"/>
            <a:ext cx="1371600" cy="1371600"/>
          </a:xfrm>
          <a:prstGeom prst="rect">
            <a:avLst>
              <a:gd name="adj" fmla="val 13333"/>
            </a:avLst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0" y="502920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一、升华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物质从固态直接变成气态的过程 · 吸热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10972800" cy="228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371600"/>
            <a:ext cx="10972800" cy="640080"/>
          </a:xfrm>
          <a:prstGeom prst="roundRect">
            <a:avLst>
              <a:gd name="adj" fmla="val 14286"/>
            </a:avLst>
          </a:prstGeom>
          <a:solidFill>
            <a:srgbClr val="CCFBF1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37160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  义：物质从固态直接变成气态的过程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10607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能量变化：吸热（从周围环境吸收热量）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371600" y="2286000"/>
            <a:ext cx="2011680" cy="54864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10" name="Text 8"/>
          <p:cNvSpPr/>
          <p:nvPr/>
        </p:nvSpPr>
        <p:spPr>
          <a:xfrm>
            <a:off x="1371600" y="228600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383280" y="2560320"/>
            <a:ext cx="2286000" cy="0"/>
          </a:xfrm>
          <a:prstGeom prst="line">
            <a:avLst/>
          </a:prstGeom>
          <a:noFill/>
          <a:ln w="38100">
            <a:solidFill>
              <a:srgbClr val="EF4444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657600" y="2011680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吸热 ↑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669280" y="2286000"/>
            <a:ext cx="2011680" cy="548640"/>
          </a:xfrm>
          <a:prstGeom prst="roundRect">
            <a:avLst>
              <a:gd name="adj" fmla="val 16667"/>
            </a:avLst>
          </a:prstGeom>
          <a:solidFill>
            <a:srgbClr val="F97316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0" y="228600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657600" y="260604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升华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3017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生活中的升华现象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8640" y="34747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40080" y="35204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👕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97280" y="35478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冰冻衣服变干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85800" y="39776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冬天室外晾晒的湿衣服结冰后，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冰直接升华为水蒸气，衣服变干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337560" y="34747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429000" y="35204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⚪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3886200" y="35478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樟脑丸变小消失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474720" y="39776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衣柜中的樟脑丸（卫生球）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逐渐变小消失，直接升华为气体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50749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40080" y="51206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🧊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097280" y="51480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干冰升华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85800" y="55778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干冰（固态CO₂）在常温下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直接变成CO₂气体，不经过液态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337560" y="50749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3429000" y="51206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🟣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3886200" y="51480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碘加热升华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474720" y="55778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固态碘加热后直接变成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紫色碘蒸气，无液态出现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078992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7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干冰升华演示实验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观察干冰放入水中的现象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10972800" cy="228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325880"/>
            <a:ext cx="5029200" cy="4389120"/>
          </a:xfrm>
          <a:prstGeom prst="roundRect">
            <a:avLst>
              <a:gd name="adj" fmla="val 3125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645920" y="2011680"/>
            <a:ext cx="2743200" cy="2560320"/>
          </a:xfrm>
          <a:prstGeom prst="rect">
            <a:avLst/>
          </a:prstGeom>
          <a:solidFill>
            <a:srgbClr val="FFFFFF">
              <a:alpha val="40000"/>
            </a:srgbClr>
          </a:solidFill>
          <a:ln w="25400">
            <a:solidFill>
              <a:srgbClr val="0891B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011680" y="4572000"/>
            <a:ext cx="2011680" cy="457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9" name="Shape 7"/>
          <p:cNvSpPr/>
          <p:nvPr/>
        </p:nvSpPr>
        <p:spPr>
          <a:xfrm>
            <a:off x="1664208" y="2926080"/>
            <a:ext cx="2706624" cy="1627632"/>
          </a:xfrm>
          <a:prstGeom prst="rect">
            <a:avLst/>
          </a:prstGeom>
          <a:solidFill>
            <a:srgbClr val="06B6D4">
              <a:alpha val="5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664208" y="3474720"/>
            <a:ext cx="27066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286000" y="4206240"/>
            <a:ext cx="548640" cy="320040"/>
          </a:xfrm>
          <a:prstGeom prst="ellipse">
            <a:avLst/>
          </a:prstGeom>
          <a:solidFill>
            <a:srgbClr val="E5E7EB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26080" y="4114800"/>
            <a:ext cx="457200" cy="274320"/>
          </a:xfrm>
          <a:prstGeom prst="ellipse">
            <a:avLst/>
          </a:prstGeom>
          <a:solidFill>
            <a:srgbClr val="E5E7EB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83280" y="4251960"/>
            <a:ext cx="411480" cy="256032"/>
          </a:xfrm>
          <a:prstGeom prst="ellipse">
            <a:avLst/>
          </a:prstGeom>
          <a:solidFill>
            <a:srgbClr val="E5E7EB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86000" y="4434840"/>
            <a:ext cx="1463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干冰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939437" y="4468655"/>
            <a:ext cx="136833" cy="136833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669835" y="3977065"/>
            <a:ext cx="103810" cy="103810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023864" y="3612348"/>
            <a:ext cx="137147" cy="137147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74" y="4519445"/>
            <a:ext cx="96446" cy="96446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678101" y="3868337"/>
            <a:ext cx="171433" cy="171433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050811" y="4264031"/>
            <a:ext cx="120880" cy="120880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446056" y="3519334"/>
            <a:ext cx="81736" cy="81736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529112" y="3368155"/>
            <a:ext cx="94195" cy="94195"/>
          </a:xfrm>
          <a:prstGeom prst="ellipse">
            <a:avLst/>
          </a:prstGeom>
          <a:solidFill>
            <a:srgbClr val="FFFFFF">
              <a:alpha val="70000"/>
            </a:srgbClr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371600" y="1645920"/>
            <a:ext cx="1828800" cy="548640"/>
          </a:xfrm>
          <a:prstGeom prst="ellipse">
            <a:avLst/>
          </a:prstGeom>
          <a:solidFill>
            <a:srgbClr val="FFFFFF">
              <a:alpha val="50000"/>
            </a:srgbClr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286000" y="1371600"/>
            <a:ext cx="2286000" cy="640080"/>
          </a:xfrm>
          <a:prstGeom prst="ellipse">
            <a:avLst/>
          </a:prstGeom>
          <a:solidFill>
            <a:srgbClr val="FFFFFF">
              <a:alpha val="55000"/>
            </a:srgbClr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200400" y="1554480"/>
            <a:ext cx="1828800" cy="457200"/>
          </a:xfrm>
          <a:prstGeom prst="ellipse">
            <a:avLst/>
          </a:prstGeom>
          <a:solidFill>
            <a:srgbClr val="FFFFFF">
              <a:alpha val="45000"/>
            </a:srgbClr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0" y="109728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白雾 ↑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645920" y="13716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实验装置图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943600" y="1325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实验现象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943600" y="1783080"/>
            <a:ext cx="5669280" cy="731520"/>
          </a:xfrm>
          <a:prstGeom prst="roundRect">
            <a:avLst>
              <a:gd name="adj" fmla="val 10000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035040" y="187452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6492240" y="182880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干冰放入水中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492240" y="214884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固态CO₂沉入水底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943600" y="2651760"/>
            <a:ext cx="5669280" cy="731520"/>
          </a:xfrm>
          <a:prstGeom prst="roundRect">
            <a:avLst>
              <a:gd name="adj" fmla="val 10000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35040" y="274320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6492240" y="2697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产生大量气泡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492240" y="301752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干冰迅速升华，产生CO₂气体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943600" y="3520440"/>
            <a:ext cx="5669280" cy="731520"/>
          </a:xfrm>
          <a:prstGeom prst="roundRect">
            <a:avLst>
              <a:gd name="adj" fmla="val 10000"/>
            </a:avLst>
          </a:prstGeom>
          <a:solidFill>
            <a:srgbClr val="FEF2F2"/>
          </a:solidFill>
          <a:ln w="6350">
            <a:solidFill>
              <a:srgbClr val="EF444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035040" y="361188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6492240" y="35661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水面冒出白雾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6492240" y="388620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大量白色雾气从水面涌出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943600" y="3749040"/>
            <a:ext cx="5669280" cy="1280160"/>
          </a:xfrm>
          <a:prstGeom prst="roundRect">
            <a:avLst>
              <a:gd name="adj" fmla="val 7143"/>
            </a:avLst>
          </a:prstGeom>
          <a:solidFill>
            <a:srgbClr val="CCFBF1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126480" y="379476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原理分析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6126480" y="4069080"/>
            <a:ext cx="5303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干冰升华：固态CO₂ → 气态CO₂（吸热）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白雾成因：周围水蒸气遇冷液化成小水珠（放热）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5943600" y="5166360"/>
            <a:ext cx="5669280" cy="594360"/>
          </a:xfrm>
          <a:prstGeom prst="roundRect">
            <a:avLst>
              <a:gd name="adj" fmla="val 15385"/>
            </a:avLst>
          </a:prstGeom>
          <a:solidFill>
            <a:srgbClr val="FEF2F2"/>
          </a:solidFill>
          <a:ln w="25400">
            <a:solidFill>
              <a:srgbClr val="EF444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126480" y="51663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 重要提示：白雾不是CO₂气体！白雾是水蒸气液化成的小水珠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1078992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7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二、凝华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物质从气态直接变成固态的过程 · 放热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10972800" cy="228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371600"/>
            <a:ext cx="10972800" cy="640080"/>
          </a:xfrm>
          <a:prstGeom prst="roundRect">
            <a:avLst>
              <a:gd name="adj" fmla="val 14286"/>
            </a:avLst>
          </a:prstGeom>
          <a:solidFill>
            <a:srgbClr val="CFFAFE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37160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  义：物质从气态直接变成固态的过程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10607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能量变化：放热（向周围环境释放热量）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371600" y="2286000"/>
            <a:ext cx="2011680" cy="548640"/>
          </a:xfrm>
          <a:prstGeom prst="roundRect">
            <a:avLst>
              <a:gd name="adj" fmla="val 16667"/>
            </a:avLst>
          </a:prstGeom>
          <a:solidFill>
            <a:srgbClr val="F97316"/>
          </a:solidFill>
          <a:ln/>
        </p:spPr>
      </p:sp>
      <p:sp>
        <p:nvSpPr>
          <p:cNvPr id="10" name="Text 8"/>
          <p:cNvSpPr/>
          <p:nvPr/>
        </p:nvSpPr>
        <p:spPr>
          <a:xfrm>
            <a:off x="1371600" y="228600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气态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383280" y="2560320"/>
            <a:ext cx="2286000" cy="0"/>
          </a:xfrm>
          <a:prstGeom prst="line">
            <a:avLst/>
          </a:prstGeom>
          <a:noFill/>
          <a:ln w="3810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657600" y="2011680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放热 ↓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669280" y="2286000"/>
            <a:ext cx="2011680" cy="54864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0" y="228600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657600" y="260604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凝华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3017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生活中的凝华现象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8640" y="34747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891B2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40080" y="35204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❄️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97280" y="35478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霜的形成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85800" y="39776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秋冬季节，空气中的水蒸气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遇冷直接凝华成白色冰晶（霜）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337560" y="34747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891B2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429000" y="35204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🪟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3886200" y="35478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冰花/窗花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474720" y="39776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冬天室内水蒸气遇到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冰冷的玻璃窗直接凝华成冰花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50749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891B2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40080" y="51206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🌲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097280" y="51480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雾凇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85800" y="55778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水蒸气在树枝等物体上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直接凝华成白色冰晶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337560" y="5074920"/>
            <a:ext cx="24688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0891B2"/>
            </a:solidFill>
            <a:prstDash val="solid"/>
          </a:ln>
          <a:effectLst>
            <a:outerShdw sx="100000" sy="100000" kx="0" ky="0" algn="bl" rotWithShape="0" blurRad="50800" dist="12700" dir="16200000">
              <a:srgbClr val="CCCCCC">
                <a:alpha val="3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3429000" y="51206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💡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3886200" y="5148072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灯泡壁变黑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474720" y="55778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钨丝先升华成钨蒸气，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再在灯泡壁上凝华为黑色钨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078992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7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物态变化总览图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· 液态 · 气态 六种变化关系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10972800" cy="228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1097280" y="1645920"/>
            <a:ext cx="2377440" cy="1097280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  <a:effectLst>
            <a:outerShdw sx="100000" sy="100000" kx="0" ky="0" algn="bl" rotWithShape="0" blurRad="63500" dist="25400" dir="16200000">
              <a:srgbClr val="000000">
                <a:alpha val="2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097280" y="16459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0" y="1645920"/>
            <a:ext cx="2377440" cy="1097280"/>
          </a:xfrm>
          <a:prstGeom prst="roundRect">
            <a:avLst>
              <a:gd name="adj" fmla="val 12500"/>
            </a:avLst>
          </a:prstGeom>
          <a:solidFill>
            <a:srgbClr val="06B6D4"/>
          </a:solidFill>
          <a:ln/>
          <a:effectLst>
            <a:outerShdw sx="100000" sy="100000" kx="0" ky="0" algn="bl" rotWithShape="0" blurRad="63500" dist="25400" dir="16200000">
              <a:srgbClr val="000000">
                <a:alpha val="2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858000" y="16459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3977640" y="4023360"/>
            <a:ext cx="2377440" cy="1097280"/>
          </a:xfrm>
          <a:prstGeom prst="roundRect">
            <a:avLst>
              <a:gd name="adj" fmla="val 12500"/>
            </a:avLst>
          </a:prstGeom>
          <a:solidFill>
            <a:srgbClr val="F97316"/>
          </a:solidFill>
          <a:ln/>
          <a:effectLst>
            <a:outerShdw sx="100000" sy="100000" kx="0" ky="0" algn="bl" rotWithShape="0" blurRad="63500" dist="25400" dir="16200000">
              <a:srgbClr val="000000">
                <a:alpha val="2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977640" y="402336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气态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3520440" y="2194560"/>
            <a:ext cx="3291840" cy="0"/>
          </a:xfrm>
          <a:prstGeom prst="line">
            <a:avLst/>
          </a:prstGeom>
          <a:noFill/>
          <a:ln w="31750">
            <a:solidFill>
              <a:srgbClr val="EF4444"/>
            </a:solidFill>
            <a:prstDash val="solid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4251960" y="1828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熔化（吸热）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812280" y="2423160"/>
            <a:ext cx="-3291840" cy="0"/>
          </a:xfrm>
          <a:prstGeom prst="line">
            <a:avLst/>
          </a:prstGeom>
          <a:noFill/>
          <a:ln w="3175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4251960" y="2560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凝固（放热）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 rot="1857825">
            <a:off x="2926080" y="2834640"/>
            <a:ext cx="2132729" cy="0"/>
          </a:xfrm>
          <a:prstGeom prst="line">
            <a:avLst/>
          </a:prstGeom>
          <a:noFill/>
          <a:ln w="31750">
            <a:solidFill>
              <a:srgbClr val="EF4444"/>
            </a:solidFill>
            <a:prstDash val="solid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2011680" y="32461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升华（吸热）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 rot="-9261540">
            <a:off x="5760720" y="3931920"/>
            <a:ext cx="2535709" cy="0"/>
          </a:xfrm>
          <a:prstGeom prst="line">
            <a:avLst/>
          </a:prstGeom>
          <a:noFill/>
          <a:ln w="3175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4709160" y="32461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凝华（放热）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 rot="8942175">
            <a:off x="7772400" y="2834640"/>
            <a:ext cx="2132729" cy="0"/>
          </a:xfrm>
          <a:prstGeom prst="line">
            <a:avLst/>
          </a:prstGeom>
          <a:noFill/>
          <a:ln w="31750">
            <a:solidFill>
              <a:srgbClr val="EF4444"/>
            </a:solidFill>
            <a:prstDash val="solid"/>
            <a:tailEnd type="triangle"/>
          </a:ln>
        </p:spPr>
      </p:sp>
      <p:sp>
        <p:nvSpPr>
          <p:cNvPr id="21" name="Text 19"/>
          <p:cNvSpPr/>
          <p:nvPr/>
        </p:nvSpPr>
        <p:spPr>
          <a:xfrm>
            <a:off x="6949440" y="32461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汽化（吸热）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 rot="-1593903">
            <a:off x="5120640" y="3931920"/>
            <a:ext cx="2453593" cy="0"/>
          </a:xfrm>
          <a:prstGeom prst="line">
            <a:avLst/>
          </a:prstGeom>
          <a:noFill/>
          <a:ln w="3175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23" name="Text 21"/>
          <p:cNvSpPr/>
          <p:nvPr/>
        </p:nvSpPr>
        <p:spPr>
          <a:xfrm>
            <a:off x="4389120" y="32461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液化（放热）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601200" y="1463040"/>
            <a:ext cx="228600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01200" y="146304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图例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9875520" y="1965960"/>
            <a:ext cx="548640" cy="0"/>
          </a:xfrm>
          <a:prstGeom prst="line">
            <a:avLst/>
          </a:prstGeom>
          <a:noFill/>
          <a:ln w="31750">
            <a:solidFill>
              <a:srgbClr val="EF4444"/>
            </a:solidFill>
            <a:prstDash val="solid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10515600" y="1828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吸热过程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9875520" y="2331720"/>
            <a:ext cx="548640" cy="0"/>
          </a:xfrm>
          <a:prstGeom prst="line">
            <a:avLst/>
          </a:prstGeom>
          <a:noFill/>
          <a:ln w="3175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29" name="Text 27"/>
          <p:cNvSpPr/>
          <p:nvPr/>
        </p:nvSpPr>
        <p:spPr>
          <a:xfrm>
            <a:off x="10515600" y="219456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放热过程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78992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7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升华 vs 凝华 对比复习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10972800" cy="228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371600"/>
            <a:ext cx="5303520" cy="3840480"/>
          </a:xfrm>
          <a:prstGeom prst="roundRect">
            <a:avLst>
              <a:gd name="adj" fmla="val 3571"/>
            </a:avLst>
          </a:prstGeom>
          <a:solidFill>
            <a:srgbClr val="FFF7ED"/>
          </a:solidFill>
          <a:ln w="31750">
            <a:solidFill>
              <a:srgbClr val="F59E0B"/>
            </a:solidFill>
            <a:prstDash val="solid"/>
          </a:ln>
          <a:effectLst>
            <a:outerShdw sx="100000" sy="100000" kx="0" ky="0" algn="bl" rotWithShape="0" blurRad="76200" dist="25400" dir="162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371600"/>
            <a:ext cx="5303520" cy="548640"/>
          </a:xfrm>
          <a:prstGeom prst="roundRect">
            <a:avLst>
              <a:gd name="adj" fmla="val 25000"/>
            </a:avLst>
          </a:prstGeom>
          <a:solidFill>
            <a:srgbClr val="F59E0B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1645920"/>
            <a:ext cx="5303520" cy="27432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37160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  华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22960" y="21031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→ 气态（直接转化）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2423160"/>
            <a:ext cx="1097280" cy="274320"/>
          </a:xfrm>
          <a:prstGeom prst="rect">
            <a:avLst>
              <a:gd name="adj" fmla="val 16667"/>
            </a:avLst>
          </a:prstGeom>
          <a:solidFill>
            <a:srgbClr val="EF4444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吸热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28803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生活实例：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47548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干冰（固态CO₂）在常温下直接变气体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樟脑丸（卫生球）逐渐变小消失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冬天冰冻衣服晾干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碘加热直接变成紫色蒸气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09360" y="1371600"/>
            <a:ext cx="5303520" cy="3840480"/>
          </a:xfrm>
          <a:prstGeom prst="roundRect">
            <a:avLst>
              <a:gd name="adj" fmla="val 3571"/>
            </a:avLst>
          </a:prstGeom>
          <a:solidFill>
            <a:srgbClr val="EFF6FF"/>
          </a:solidFill>
          <a:ln w="31750">
            <a:solidFill>
              <a:srgbClr val="2563EB"/>
            </a:solidFill>
            <a:prstDash val="solid"/>
          </a:ln>
          <a:effectLst>
            <a:outerShdw sx="100000" sy="100000" kx="0" ky="0" algn="bl" rotWithShape="0" blurRad="76200" dist="25400" dir="16200000">
              <a:srgbClr val="000000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09360" y="1371600"/>
            <a:ext cx="5303520" cy="548640"/>
          </a:xfrm>
          <a:prstGeom prst="roundRect">
            <a:avLst>
              <a:gd name="adj" fmla="val 25000"/>
            </a:avLst>
          </a:prstGeom>
          <a:solidFill>
            <a:srgbClr val="2563EB"/>
          </a:solidFill>
          <a:ln/>
        </p:spPr>
      </p:sp>
      <p:sp>
        <p:nvSpPr>
          <p:cNvPr id="16" name="Shape 14"/>
          <p:cNvSpPr/>
          <p:nvPr/>
        </p:nvSpPr>
        <p:spPr>
          <a:xfrm>
            <a:off x="6309360" y="1645920"/>
            <a:ext cx="5303520" cy="2743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5"/>
          <p:cNvSpPr/>
          <p:nvPr/>
        </p:nvSpPr>
        <p:spPr>
          <a:xfrm>
            <a:off x="6309360" y="137160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  华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583680" y="21031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气态 → 固态（直接转化）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83680" y="2423160"/>
            <a:ext cx="1097280" cy="274320"/>
          </a:xfrm>
          <a:prstGeom prst="rect">
            <a:avLst>
              <a:gd name="adj" fmla="val 16667"/>
            </a:avLst>
          </a:prstGeom>
          <a:solidFill>
            <a:srgbClr val="3B82F6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放热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583680" y="28803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生活实例：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583680" y="3154680"/>
            <a:ext cx="47548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霜：秋冬水蒸气遇冷直接凝华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冰花/窗花：室内水蒸气在玻璃上凝华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雾凇：水蒸气在树枝上凝华成冰晶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灯泡壁变黑：钨蒸气凝华成固态钨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5394960"/>
            <a:ext cx="10972800" cy="640080"/>
          </a:xfrm>
          <a:prstGeom prst="roundRect">
            <a:avLst>
              <a:gd name="adj" fmla="val 14286"/>
            </a:avLst>
          </a:prstGeom>
          <a:solidFill>
            <a:srgbClr val="FEF3C7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539496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2400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 易混辨析：升华 ≠ 熔化（经过液态），升华是固态直接变气态，不经过液态！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78992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7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道选择题 · 检验学习成果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10972800" cy="228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325880"/>
            <a:ext cx="10972800" cy="868680"/>
          </a:xfrm>
          <a:prstGeom prst="roundRect">
            <a:avLst>
              <a:gd name="adj" fmla="val 8421"/>
            </a:avLst>
          </a:prstGeom>
          <a:solidFill>
            <a:srgbClr val="F0FDFA"/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353312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冬天，冰冻的衣服在室外也能变干，这是因为冰发生了（  ）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1627632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熔化    B. 升华    C. 汽化    D. 凝固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1874520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答案：B（升华）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114800" y="187452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冰冻衣服变干是冰直接变成水蒸气，是升华现象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2267712"/>
            <a:ext cx="10972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295144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秋冬季节，地面或植物上出现霜，霜的形成属于（  ）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2569464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凝固    B. 液化    C. 凝华    D. 升华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31520" y="2816352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答案：C（凝华）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114800" y="281635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霜是空气中的水蒸气遇冷直接变成固态冰晶，是凝华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209544"/>
            <a:ext cx="10972800" cy="868680"/>
          </a:xfrm>
          <a:prstGeom prst="roundRect">
            <a:avLst>
              <a:gd name="adj" fmla="val 8421"/>
            </a:avLst>
          </a:prstGeom>
          <a:solidFill>
            <a:srgbClr val="F0FDFA"/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236976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干冰升华时，周围产生的白雾是什么？（  ）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20" y="3511296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CO₂气体    B. 小水珠    C. 冰晶    D. 水蒸气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31520" y="3758184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答案：B（小水珠/液化）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114800" y="375818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白雾是水蒸气遇冷液化成的小水珠，不是CO₂气体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4151376"/>
            <a:ext cx="10972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417880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下列现象中，属于升华的是（  ）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31520" y="445312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冰雪消融    B. 樟脑丸变小    C. 雾的形成    D. 水结成冰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31520" y="4700016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答案：B（樟脑丸变小）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114800" y="4700016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樟脑丸由固态直接变气态，是升华；冰雪消融是熔化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5093208"/>
            <a:ext cx="10972800" cy="868680"/>
          </a:xfrm>
          <a:prstGeom prst="roundRect">
            <a:avLst>
              <a:gd name="adj" fmla="val 8421"/>
            </a:avLst>
          </a:prstGeom>
          <a:solidFill>
            <a:srgbClr val="F0FDFA"/>
          </a:solidFill>
          <a:ln w="6350">
            <a:solidFill>
              <a:srgbClr val="D1D5D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5120640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灯泡用久了内壁会变黑，涉及的物态变化是（  ）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31520" y="5394960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先汽化后液化    B. 先升华后凝华    C. 先熔化后凝固    D. 先汽化后凝固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31520" y="5641848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答案：B（先升华后凝华）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114800" y="564184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钨丝先升华成钨蒸气，再在灯泡壁上凝华为固态钨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78992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2026-08-01T06:27:51Z</dcterms:created>
  <dcterms:modified xsi:type="dcterms:W3CDTF">2026-08-01T06:27:51Z</dcterms:modified>
</cp:coreProperties>
</file>