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948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4" name="Text 2"/>
          <p:cNvSpPr/>
          <p:nvPr/>
        </p:nvSpPr>
        <p:spPr>
          <a:xfrm>
            <a:off x="914400" y="1371600"/>
            <a:ext cx="10332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第四章 · 物态变化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914400" y="2103120"/>
            <a:ext cx="10332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4.3  熔化和凝固</a:t>
            </a:r>
            <a:endParaRPr lang="en-US" sz="4400" dirty="0"/>
          </a:p>
        </p:txBody>
      </p:sp>
      <p:sp>
        <p:nvSpPr>
          <p:cNvPr id="6" name="Shape 4"/>
          <p:cNvSpPr/>
          <p:nvPr/>
        </p:nvSpPr>
        <p:spPr>
          <a:xfrm>
            <a:off x="4572000" y="3383280"/>
            <a:ext cx="3017520" cy="36576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657600"/>
            <a:ext cx="10332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物质从固态变为液态，从液态变为固态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0" y="640080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320040"/>
            <a:ext cx="73152" cy="50292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27432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熔化与凝固的概念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31520" y="8229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物质三态之间的相互转化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31520" y="1463040"/>
            <a:ext cx="5029200" cy="201168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1463040"/>
            <a:ext cx="50292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31520" y="1463040"/>
            <a:ext cx="5029200" cy="502920"/>
          </a:xfrm>
          <a:prstGeom prst="rect">
            <a:avLst/>
          </a:prstGeom>
          <a:solidFill>
            <a:srgbClr val="0D9488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熔  化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005840" y="21031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定义：</a:t>
            </a:r>
            <a:pPr indent="0" marL="0">
              <a:buNone/>
            </a:pPr>
            <a:r>
              <a:rPr lang="en-US" sz="16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物质从</a:t>
            </a:r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固态</a:t>
            </a:r>
            <a:pPr indent="0" marL="0">
              <a:buNone/>
            </a:pPr>
            <a:r>
              <a:rPr lang="en-US" sz="16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变为</a:t>
            </a:r>
            <a:pPr indent="0" marL="0">
              <a:buNone/>
            </a:pPr>
            <a:r>
              <a:rPr lang="en-US" sz="1600" b="1" dirty="0">
                <a:solidFill>
                  <a:srgbClr val="06B6D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液态</a:t>
            </a:r>
            <a:pPr indent="0" marL="0">
              <a:buNone/>
            </a:pPr>
            <a:r>
              <a:rPr lang="en-US" sz="16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的过程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05840" y="260604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条件：</a:t>
            </a:r>
            <a:pPr indent="0" marL="0">
              <a:buNone/>
            </a:pPr>
            <a:r>
              <a:rPr lang="en-US" sz="16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需要</a:t>
            </a:r>
            <a:pPr indent="0" marL="0">
              <a:buNone/>
            </a:pPr>
            <a:r>
              <a:rPr lang="en-US" sz="1600" b="1" dirty="0">
                <a:solidFill>
                  <a:srgbClr val="EF44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吸热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05840" y="310896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举例：</a:t>
            </a:r>
            <a:pPr indent="0" marL="0">
              <a:buNone/>
            </a:pPr>
            <a:r>
              <a:rPr lang="en-US" sz="16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冰熔化成水、铁熔化成铁水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005840" y="21031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固态  ───吸热───▶  液态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400800" y="1463040"/>
            <a:ext cx="5029200" cy="201168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0" y="1463040"/>
            <a:ext cx="50292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00800" y="1463040"/>
            <a:ext cx="5029200" cy="502920"/>
          </a:xfrm>
          <a:prstGeom prst="rect">
            <a:avLst/>
          </a:prstGeom>
          <a:solidFill>
            <a:srgbClr val="0891B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凝  固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6675120" y="21031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定义：</a:t>
            </a:r>
            <a:pPr indent="0" marL="0">
              <a:buNone/>
            </a:pPr>
            <a:r>
              <a:rPr lang="en-US" sz="16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物质从</a:t>
            </a:r>
            <a:pPr indent="0" marL="0">
              <a:buNone/>
            </a:pPr>
            <a:r>
              <a:rPr lang="en-US" sz="1600" b="1" dirty="0">
                <a:solidFill>
                  <a:srgbClr val="06B6D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液态</a:t>
            </a:r>
            <a:pPr indent="0" marL="0">
              <a:buNone/>
            </a:pPr>
            <a:r>
              <a:rPr lang="en-US" sz="16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变为</a:t>
            </a:r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固态</a:t>
            </a:r>
            <a:pPr indent="0" marL="0">
              <a:buNone/>
            </a:pPr>
            <a:r>
              <a:rPr lang="en-US" sz="16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的过程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675120" y="260604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条件：</a:t>
            </a:r>
            <a:pPr indent="0" marL="0">
              <a:buNone/>
            </a:pPr>
            <a:r>
              <a:rPr lang="en-US" sz="16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需要</a:t>
            </a:r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放热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675120" y="310896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举例：</a:t>
            </a:r>
            <a:pPr indent="0" marL="0">
              <a:buNone/>
            </a:pPr>
            <a:r>
              <a:rPr lang="en-US" sz="16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水结成冰、铁水铸成零件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2286000" y="3931920"/>
            <a:ext cx="7589520" cy="1828800"/>
          </a:xfrm>
          <a:prstGeom prst="roundRect">
            <a:avLst>
              <a:gd name="adj" fmla="val 4000"/>
            </a:avLst>
          </a:prstGeom>
          <a:solidFill>
            <a:srgbClr val="FFF7ED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286000" y="3931920"/>
            <a:ext cx="758952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2286000" y="3931920"/>
            <a:ext cx="7589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核心关系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2560320" y="4480560"/>
            <a:ext cx="7040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固态  ◀───────────▶  液态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2560320" y="5029200"/>
            <a:ext cx="7040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熔化（吸热）→                      ← 凝固（放热）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0" y="640080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320040"/>
            <a:ext cx="73152" cy="50292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27432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晶体与非晶体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5486400" cy="2286000"/>
          </a:xfrm>
          <a:prstGeom prst="roundRect">
            <a:avLst>
              <a:gd name="adj" fmla="val 3200"/>
            </a:avLst>
          </a:prstGeom>
          <a:solidFill>
            <a:srgbClr val="F0FDFA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371600"/>
            <a:ext cx="5486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1371600"/>
            <a:ext cx="5486400" cy="457200"/>
          </a:xfrm>
          <a:prstGeom prst="rect">
            <a:avLst/>
          </a:prstGeom>
          <a:solidFill>
            <a:srgbClr val="0D9488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晶  体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31520" y="196596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定义：</a:t>
            </a:r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有固定熔点的固体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31520" y="237744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熔化条件：</a:t>
            </a:r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温度达到熔点  ② 继续吸热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31520" y="278892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举例：</a:t>
            </a:r>
            <a:pPr indent="0" marL="0">
              <a:buNone/>
            </a:pPr>
            <a:r>
              <a:rPr lang="en-US" sz="1500" b="1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冰、海波、萘、金属、食盐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731520" y="320040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熔化特点：</a:t>
            </a:r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熔化过程中温度保持不变（有水平段）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309360" y="1371600"/>
            <a:ext cx="5486400" cy="2286000"/>
          </a:xfrm>
          <a:prstGeom prst="roundRect">
            <a:avLst>
              <a:gd name="adj" fmla="val 3200"/>
            </a:avLst>
          </a:prstGeom>
          <a:solidFill>
            <a:srgbClr val="FFF7ED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09360" y="1371600"/>
            <a:ext cx="5486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309360" y="1371600"/>
            <a:ext cx="5486400" cy="457200"/>
          </a:xfrm>
          <a:prstGeom prst="rect">
            <a:avLst/>
          </a:prstGeom>
          <a:solidFill>
            <a:srgbClr val="F59E0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非晶体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6583680" y="196596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定义：</a:t>
            </a:r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没有固定熔点的固体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583680" y="237744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熔化条件：</a:t>
            </a:r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持续吸热，温度持续升高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583680" y="278892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举例：</a:t>
            </a:r>
            <a:pPr indent="0" marL="0">
              <a:buNone/>
            </a:pPr>
            <a:r>
              <a:rPr lang="en-US" sz="15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石蜡、松香、玻璃、沥青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583680" y="320040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熔化特点：</a:t>
            </a:r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熔化过程中温度持续升高（无水平段）</a:t>
            </a:r>
            <a:endParaRPr lang="en-US" sz="14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3931920"/>
          <a:ext cx="1133856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4754880"/>
                <a:gridCol w="475488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对比项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晶体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非晶体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熔点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有固定熔点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DF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无固定熔点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ED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熔化图像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有水平段（温度不变）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DF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无水平段（温度一直升高）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ED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举例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冰、海波、萘、金属、食盐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DF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石蜡、松香、玻璃、沥青</a:t>
                      </a:r>
                      <a:endParaRPr lang="en-US" sz="12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ED"/>
                    </a:solidFill>
                  </a:tcPr>
                </a:tc>
              </a:tr>
            </a:tbl>
          </a:graphicData>
        </a:graphic>
      </p:graphicFrame>
      <p:sp>
        <p:nvSpPr>
          <p:cNvPr id="20" name="Text 17"/>
          <p:cNvSpPr/>
          <p:nvPr/>
        </p:nvSpPr>
        <p:spPr>
          <a:xfrm>
            <a:off x="0" y="640080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320040"/>
            <a:ext cx="73152" cy="50292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27432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晶体熔化曲线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31520" y="8229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海波（硫代硫酸钠）的熔化过程 · 熔点 48℃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1828800" y="1737360"/>
            <a:ext cx="5303520" cy="36576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828800" y="1737360"/>
            <a:ext cx="0" cy="3657600"/>
          </a:xfrm>
          <a:prstGeom prst="line">
            <a:avLst/>
          </a:prstGeom>
          <a:noFill/>
          <a:ln w="19050">
            <a:solidFill>
              <a:srgbClr val="1E293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5394960"/>
            <a:ext cx="5303520" cy="0"/>
          </a:xfrm>
          <a:prstGeom prst="line">
            <a:avLst/>
          </a:prstGeom>
          <a:noFill/>
          <a:ln w="19050">
            <a:solidFill>
              <a:srgbClr val="1E293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1371600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温度 / ℃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931920" y="544068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时间 / min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188720" y="5257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1828800" y="5394960"/>
            <a:ext cx="5303520" cy="0"/>
          </a:xfrm>
          <a:prstGeom prst="line">
            <a:avLst/>
          </a:prstGeom>
          <a:noFill/>
          <a:ln w="3810">
            <a:solidFill>
              <a:srgbClr val="E2E8F0"/>
            </a:solidFill>
            <a:prstDash val="dash"/>
          </a:ln>
        </p:spPr>
      </p:sp>
      <p:sp>
        <p:nvSpPr>
          <p:cNvPr id="13" name="Text 11"/>
          <p:cNvSpPr/>
          <p:nvPr/>
        </p:nvSpPr>
        <p:spPr>
          <a:xfrm>
            <a:off x="1188720" y="452628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1828800" y="4663440"/>
            <a:ext cx="5303520" cy="0"/>
          </a:xfrm>
          <a:prstGeom prst="line">
            <a:avLst/>
          </a:prstGeom>
          <a:noFill/>
          <a:ln w="3810">
            <a:solidFill>
              <a:srgbClr val="E2E8F0"/>
            </a:solidFill>
            <a:prstDash val="dash"/>
          </a:ln>
        </p:spPr>
      </p:sp>
      <p:sp>
        <p:nvSpPr>
          <p:cNvPr id="15" name="Text 13"/>
          <p:cNvSpPr/>
          <p:nvPr/>
        </p:nvSpPr>
        <p:spPr>
          <a:xfrm>
            <a:off x="1188720" y="37947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40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828800" y="3931920"/>
            <a:ext cx="5303520" cy="0"/>
          </a:xfrm>
          <a:prstGeom prst="line">
            <a:avLst/>
          </a:prstGeom>
          <a:noFill/>
          <a:ln w="3810">
            <a:solidFill>
              <a:srgbClr val="E2E8F0"/>
            </a:solidFill>
            <a:prstDash val="dash"/>
          </a:ln>
        </p:spPr>
      </p:sp>
      <p:sp>
        <p:nvSpPr>
          <p:cNvPr id="17" name="Text 15"/>
          <p:cNvSpPr/>
          <p:nvPr/>
        </p:nvSpPr>
        <p:spPr>
          <a:xfrm>
            <a:off x="1188720" y="3063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50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1828800" y="3200400"/>
            <a:ext cx="5303520" cy="0"/>
          </a:xfrm>
          <a:prstGeom prst="line">
            <a:avLst/>
          </a:prstGeom>
          <a:noFill/>
          <a:ln w="3810">
            <a:solidFill>
              <a:srgbClr val="E2E8F0"/>
            </a:solidFill>
            <a:prstDash val="dash"/>
          </a:ln>
        </p:spPr>
      </p:sp>
      <p:sp>
        <p:nvSpPr>
          <p:cNvPr id="19" name="Text 17"/>
          <p:cNvSpPr/>
          <p:nvPr/>
        </p:nvSpPr>
        <p:spPr>
          <a:xfrm>
            <a:off x="1188720" y="23317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60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1828800" y="2468880"/>
            <a:ext cx="5303520" cy="0"/>
          </a:xfrm>
          <a:prstGeom prst="line">
            <a:avLst/>
          </a:prstGeom>
          <a:noFill/>
          <a:ln w="3810">
            <a:solidFill>
              <a:srgbClr val="E2E8F0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1188720" y="16002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70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1828800" y="1737360"/>
            <a:ext cx="5303520" cy="0"/>
          </a:xfrm>
          <a:prstGeom prst="line">
            <a:avLst/>
          </a:prstGeom>
          <a:noFill/>
          <a:ln w="3810">
            <a:solidFill>
              <a:srgbClr val="E2E8F0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1600200" y="54406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263140" y="54406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2926080" y="54406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589020" y="54406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251960" y="54406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914900" y="54406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577840" y="54406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40780" y="54406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14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6903720" y="54406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16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1828800" y="5029200"/>
            <a:ext cx="331470" cy="-512064"/>
          </a:xfrm>
          <a:prstGeom prst="line">
            <a:avLst/>
          </a:prstGeom>
          <a:noFill/>
          <a:ln w="31750">
            <a:solidFill>
              <a:srgbClr val="0D9488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160270" y="4517136"/>
            <a:ext cx="331470" cy="-438912"/>
          </a:xfrm>
          <a:prstGeom prst="line">
            <a:avLst/>
          </a:prstGeom>
          <a:noFill/>
          <a:ln w="31750">
            <a:solidFill>
              <a:srgbClr val="0D9488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491740" y="4078224"/>
            <a:ext cx="331470" cy="-438912"/>
          </a:xfrm>
          <a:prstGeom prst="line">
            <a:avLst/>
          </a:prstGeom>
          <a:noFill/>
          <a:ln w="31750">
            <a:solidFill>
              <a:srgbClr val="0D9488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2823210" y="3639312"/>
            <a:ext cx="331470" cy="-292608"/>
          </a:xfrm>
          <a:prstGeom prst="line">
            <a:avLst/>
          </a:prstGeom>
          <a:noFill/>
          <a:ln w="31750">
            <a:solidFill>
              <a:srgbClr val="0D9488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3154680" y="3346704"/>
            <a:ext cx="331470" cy="0"/>
          </a:xfrm>
          <a:prstGeom prst="line">
            <a:avLst/>
          </a:prstGeom>
          <a:noFill/>
          <a:ln w="31750">
            <a:solidFill>
              <a:srgbClr val="0D9488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3486150" y="3346704"/>
            <a:ext cx="331470" cy="0"/>
          </a:xfrm>
          <a:prstGeom prst="line">
            <a:avLst/>
          </a:prstGeom>
          <a:noFill/>
          <a:ln w="31750">
            <a:solidFill>
              <a:srgbClr val="0D9488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3817620" y="3346704"/>
            <a:ext cx="331470" cy="0"/>
          </a:xfrm>
          <a:prstGeom prst="line">
            <a:avLst/>
          </a:prstGeom>
          <a:noFill/>
          <a:ln w="31750">
            <a:solidFill>
              <a:srgbClr val="0D9488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4149090" y="3346704"/>
            <a:ext cx="331470" cy="0"/>
          </a:xfrm>
          <a:prstGeom prst="line">
            <a:avLst/>
          </a:prstGeom>
          <a:noFill/>
          <a:ln w="31750">
            <a:solidFill>
              <a:srgbClr val="0D9488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4480560" y="3346704"/>
            <a:ext cx="331470" cy="0"/>
          </a:xfrm>
          <a:prstGeom prst="line">
            <a:avLst/>
          </a:prstGeom>
          <a:noFill/>
          <a:ln w="31750">
            <a:solidFill>
              <a:srgbClr val="0D9488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812030" y="3346704"/>
            <a:ext cx="331470" cy="0"/>
          </a:xfrm>
          <a:prstGeom prst="line">
            <a:avLst/>
          </a:prstGeom>
          <a:noFill/>
          <a:ln w="31750">
            <a:solidFill>
              <a:srgbClr val="0D9488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5143500" y="3346704"/>
            <a:ext cx="331470" cy="0"/>
          </a:xfrm>
          <a:prstGeom prst="line">
            <a:avLst/>
          </a:prstGeom>
          <a:noFill/>
          <a:ln w="31750">
            <a:solidFill>
              <a:srgbClr val="0D9488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5474970" y="3346704"/>
            <a:ext cx="331470" cy="0"/>
          </a:xfrm>
          <a:prstGeom prst="line">
            <a:avLst/>
          </a:prstGeom>
          <a:noFill/>
          <a:ln w="31750">
            <a:solidFill>
              <a:srgbClr val="0D9488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5806440" y="3346704"/>
            <a:ext cx="331470" cy="-365760"/>
          </a:xfrm>
          <a:prstGeom prst="line">
            <a:avLst/>
          </a:prstGeom>
          <a:noFill/>
          <a:ln w="31750">
            <a:solidFill>
              <a:srgbClr val="0D9488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6137910" y="2980944"/>
            <a:ext cx="331470" cy="-365760"/>
          </a:xfrm>
          <a:prstGeom prst="line">
            <a:avLst/>
          </a:prstGeom>
          <a:noFill/>
          <a:ln w="31750">
            <a:solidFill>
              <a:srgbClr val="0D9488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6469380" y="2615184"/>
            <a:ext cx="331470" cy="-365760"/>
          </a:xfrm>
          <a:prstGeom prst="line">
            <a:avLst/>
          </a:prstGeom>
          <a:noFill/>
          <a:ln w="31750">
            <a:solidFill>
              <a:srgbClr val="0D9488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6800850" y="2249424"/>
            <a:ext cx="331470" cy="-365760"/>
          </a:xfrm>
          <a:prstGeom prst="line">
            <a:avLst/>
          </a:prstGeom>
          <a:noFill/>
          <a:ln w="31750">
            <a:solidFill>
              <a:srgbClr val="0D9488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755648" y="4956048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49" name="Shape 47"/>
          <p:cNvSpPr/>
          <p:nvPr/>
        </p:nvSpPr>
        <p:spPr>
          <a:xfrm>
            <a:off x="2087118" y="4443984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50" name="Shape 48"/>
          <p:cNvSpPr/>
          <p:nvPr/>
        </p:nvSpPr>
        <p:spPr>
          <a:xfrm>
            <a:off x="2418588" y="4005072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51" name="Shape 49"/>
          <p:cNvSpPr/>
          <p:nvPr/>
        </p:nvSpPr>
        <p:spPr>
          <a:xfrm>
            <a:off x="2750058" y="3566160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52" name="Shape 50"/>
          <p:cNvSpPr/>
          <p:nvPr/>
        </p:nvSpPr>
        <p:spPr>
          <a:xfrm>
            <a:off x="3081528" y="3273552"/>
            <a:ext cx="146304" cy="146304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3" name="Shape 51"/>
          <p:cNvSpPr/>
          <p:nvPr/>
        </p:nvSpPr>
        <p:spPr>
          <a:xfrm>
            <a:off x="3412998" y="3273552"/>
            <a:ext cx="146304" cy="146304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4" name="Shape 52"/>
          <p:cNvSpPr/>
          <p:nvPr/>
        </p:nvSpPr>
        <p:spPr>
          <a:xfrm>
            <a:off x="3744468" y="3273552"/>
            <a:ext cx="146304" cy="146304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5" name="Shape 53"/>
          <p:cNvSpPr/>
          <p:nvPr/>
        </p:nvSpPr>
        <p:spPr>
          <a:xfrm>
            <a:off x="4075938" y="3273552"/>
            <a:ext cx="146304" cy="146304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6" name="Shape 54"/>
          <p:cNvSpPr/>
          <p:nvPr/>
        </p:nvSpPr>
        <p:spPr>
          <a:xfrm>
            <a:off x="4407408" y="3273552"/>
            <a:ext cx="146304" cy="146304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7" name="Shape 55"/>
          <p:cNvSpPr/>
          <p:nvPr/>
        </p:nvSpPr>
        <p:spPr>
          <a:xfrm>
            <a:off x="4738878" y="3273552"/>
            <a:ext cx="146304" cy="146304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8" name="Shape 56"/>
          <p:cNvSpPr/>
          <p:nvPr/>
        </p:nvSpPr>
        <p:spPr>
          <a:xfrm>
            <a:off x="5070348" y="3273552"/>
            <a:ext cx="146304" cy="146304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9" name="Shape 57"/>
          <p:cNvSpPr/>
          <p:nvPr/>
        </p:nvSpPr>
        <p:spPr>
          <a:xfrm>
            <a:off x="5401818" y="3273552"/>
            <a:ext cx="146304" cy="146304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60" name="Shape 58"/>
          <p:cNvSpPr/>
          <p:nvPr/>
        </p:nvSpPr>
        <p:spPr>
          <a:xfrm>
            <a:off x="5733288" y="3273552"/>
            <a:ext cx="146304" cy="146304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61" name="Shape 59"/>
          <p:cNvSpPr/>
          <p:nvPr/>
        </p:nvSpPr>
        <p:spPr>
          <a:xfrm>
            <a:off x="6064758" y="2907792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62" name="Shape 60"/>
          <p:cNvSpPr/>
          <p:nvPr/>
        </p:nvSpPr>
        <p:spPr>
          <a:xfrm>
            <a:off x="6396228" y="2542032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63" name="Shape 61"/>
          <p:cNvSpPr/>
          <p:nvPr/>
        </p:nvSpPr>
        <p:spPr>
          <a:xfrm>
            <a:off x="6727698" y="2176272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64" name="Shape 62"/>
          <p:cNvSpPr/>
          <p:nvPr/>
        </p:nvSpPr>
        <p:spPr>
          <a:xfrm>
            <a:off x="7059168" y="1810512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65" name="Shape 63"/>
          <p:cNvSpPr/>
          <p:nvPr/>
        </p:nvSpPr>
        <p:spPr>
          <a:xfrm>
            <a:off x="1828800" y="3346704"/>
            <a:ext cx="5303520" cy="0"/>
          </a:xfrm>
          <a:prstGeom prst="line">
            <a:avLst/>
          </a:prstGeom>
          <a:noFill/>
          <a:ln w="12700">
            <a:solidFill>
              <a:srgbClr val="F59E0B"/>
            </a:solidFill>
            <a:prstDash val="dash"/>
          </a:ln>
        </p:spPr>
      </p:sp>
      <p:sp>
        <p:nvSpPr>
          <p:cNvPr id="66" name="Text 64"/>
          <p:cNvSpPr/>
          <p:nvPr/>
        </p:nvSpPr>
        <p:spPr>
          <a:xfrm>
            <a:off x="5669280" y="3026664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熔点 48℃</a:t>
            </a:r>
            <a:endParaRPr lang="en-US" sz="1000" dirty="0"/>
          </a:p>
        </p:txBody>
      </p:sp>
      <p:sp>
        <p:nvSpPr>
          <p:cNvPr id="67" name="Text 65"/>
          <p:cNvSpPr/>
          <p:nvPr/>
        </p:nvSpPr>
        <p:spPr>
          <a:xfrm>
            <a:off x="1685925" y="1645920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固态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升温</a:t>
            </a:r>
            <a:endParaRPr lang="en-US" sz="1000" dirty="0"/>
          </a:p>
        </p:txBody>
      </p:sp>
      <p:sp>
        <p:nvSpPr>
          <p:cNvPr id="68" name="Shape 66"/>
          <p:cNvSpPr/>
          <p:nvPr/>
        </p:nvSpPr>
        <p:spPr>
          <a:xfrm>
            <a:off x="2491740" y="1874520"/>
            <a:ext cx="0" cy="2057400"/>
          </a:xfrm>
          <a:prstGeom prst="line">
            <a:avLst/>
          </a:prstGeom>
          <a:noFill/>
          <a:ln w="6350">
            <a:solidFill>
              <a:srgbClr val="0D9488"/>
            </a:solidFill>
            <a:prstDash val="dash"/>
          </a:ln>
        </p:spPr>
      </p:sp>
      <p:sp>
        <p:nvSpPr>
          <p:cNvPr id="69" name="Text 67"/>
          <p:cNvSpPr/>
          <p:nvPr/>
        </p:nvSpPr>
        <p:spPr>
          <a:xfrm>
            <a:off x="2628900" y="3054096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熔化过程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（固液共存）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温度不变</a:t>
            </a:r>
            <a:endParaRPr lang="en-US" sz="1000" dirty="0"/>
          </a:p>
        </p:txBody>
      </p:sp>
      <p:sp>
        <p:nvSpPr>
          <p:cNvPr id="70" name="Text 68"/>
          <p:cNvSpPr/>
          <p:nvPr/>
        </p:nvSpPr>
        <p:spPr>
          <a:xfrm>
            <a:off x="5995035" y="2020824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6B6D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液态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06B6D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升温</a:t>
            </a:r>
            <a:endParaRPr lang="en-US" sz="1000" dirty="0"/>
          </a:p>
        </p:txBody>
      </p:sp>
      <p:sp>
        <p:nvSpPr>
          <p:cNvPr id="71" name="Shape 69"/>
          <p:cNvSpPr/>
          <p:nvPr/>
        </p:nvSpPr>
        <p:spPr>
          <a:xfrm>
            <a:off x="8046720" y="1463040"/>
            <a:ext cx="3657600" cy="2377440"/>
          </a:xfrm>
          <a:prstGeom prst="roundRect">
            <a:avLst>
              <a:gd name="adj" fmla="val 3077"/>
            </a:avLst>
          </a:prstGeom>
          <a:solidFill>
            <a:srgbClr val="F0FDFA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8046720" y="1463040"/>
            <a:ext cx="36576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sz="1400" dirty="0"/>
          </a:p>
        </p:txBody>
      </p:sp>
      <p:sp>
        <p:nvSpPr>
          <p:cNvPr id="73" name="Text 71"/>
          <p:cNvSpPr/>
          <p:nvPr/>
        </p:nvSpPr>
        <p:spPr>
          <a:xfrm>
            <a:off x="8046720" y="1463040"/>
            <a:ext cx="3657600" cy="411480"/>
          </a:xfrm>
          <a:prstGeom prst="rect">
            <a:avLst/>
          </a:prstGeom>
          <a:solidFill>
            <a:srgbClr val="0D9488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晶体熔化特征</a:t>
            </a:r>
            <a:endParaRPr lang="en-US" sz="1600" dirty="0"/>
          </a:p>
        </p:txBody>
      </p:sp>
      <p:sp>
        <p:nvSpPr>
          <p:cNvPr id="74" name="Text 72"/>
          <p:cNvSpPr/>
          <p:nvPr/>
        </p:nvSpPr>
        <p:spPr>
          <a:xfrm>
            <a:off x="8229600" y="201168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AB段：固态，温度升高</a:t>
            </a:r>
            <a:endParaRPr lang="en-US" sz="1200" dirty="0"/>
          </a:p>
        </p:txBody>
      </p:sp>
      <p:sp>
        <p:nvSpPr>
          <p:cNvPr id="75" name="Text 73"/>
          <p:cNvSpPr/>
          <p:nvPr/>
        </p:nvSpPr>
        <p:spPr>
          <a:xfrm>
            <a:off x="8229600" y="235915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BC段：固液共存，温度不变</a:t>
            </a:r>
            <a:endParaRPr lang="en-US" sz="1200" dirty="0"/>
          </a:p>
        </p:txBody>
      </p:sp>
      <p:sp>
        <p:nvSpPr>
          <p:cNvPr id="76" name="Text 74"/>
          <p:cNvSpPr/>
          <p:nvPr/>
        </p:nvSpPr>
        <p:spPr>
          <a:xfrm>
            <a:off x="8229600" y="2706624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BC段温度 = 熔点（48℃）</a:t>
            </a:r>
            <a:endParaRPr lang="en-US" sz="1200" dirty="0"/>
          </a:p>
        </p:txBody>
      </p:sp>
      <p:sp>
        <p:nvSpPr>
          <p:cNvPr id="77" name="Text 75"/>
          <p:cNvSpPr/>
          <p:nvPr/>
        </p:nvSpPr>
        <p:spPr>
          <a:xfrm>
            <a:off x="8229600" y="3054096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CD段：液态，温度升高</a:t>
            </a:r>
            <a:endParaRPr lang="en-US" sz="1200" dirty="0"/>
          </a:p>
        </p:txBody>
      </p:sp>
      <p:sp>
        <p:nvSpPr>
          <p:cNvPr id="78" name="Text 76"/>
          <p:cNvSpPr/>
          <p:nvPr/>
        </p:nvSpPr>
        <p:spPr>
          <a:xfrm>
            <a:off x="8229600" y="3401568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熔化条件：达熔点 + 继续吸热</a:t>
            </a:r>
            <a:endParaRPr lang="en-US" sz="1200" dirty="0"/>
          </a:p>
        </p:txBody>
      </p:sp>
      <p:sp>
        <p:nvSpPr>
          <p:cNvPr id="79" name="Shape 77"/>
          <p:cNvSpPr/>
          <p:nvPr/>
        </p:nvSpPr>
        <p:spPr>
          <a:xfrm>
            <a:off x="8046720" y="4114800"/>
            <a:ext cx="3657600" cy="1371600"/>
          </a:xfrm>
          <a:prstGeom prst="roundRect">
            <a:avLst>
              <a:gd name="adj" fmla="val 5333"/>
            </a:avLst>
          </a:prstGeom>
          <a:solidFill>
            <a:srgbClr val="FFF7ED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8046720" y="411480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sz="1400" dirty="0"/>
          </a:p>
        </p:txBody>
      </p:sp>
      <p:sp>
        <p:nvSpPr>
          <p:cNvPr id="81" name="Text 79"/>
          <p:cNvSpPr/>
          <p:nvPr/>
        </p:nvSpPr>
        <p:spPr>
          <a:xfrm>
            <a:off x="8046720" y="411480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要点提示</a:t>
            </a:r>
            <a:endParaRPr lang="en-US" sz="1400" dirty="0"/>
          </a:p>
        </p:txBody>
      </p:sp>
      <p:sp>
        <p:nvSpPr>
          <p:cNvPr id="82" name="Text 80"/>
          <p:cNvSpPr/>
          <p:nvPr/>
        </p:nvSpPr>
        <p:spPr>
          <a:xfrm>
            <a:off x="8229600" y="452628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晶体熔化时温度保持不变，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这个温度叫做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熔点</a:t>
            </a:r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。</a:t>
            </a:r>
            <a:endParaRPr lang="en-US" sz="1200" dirty="0"/>
          </a:p>
        </p:txBody>
      </p:sp>
      <p:sp>
        <p:nvSpPr>
          <p:cNvPr id="83" name="Text 81"/>
          <p:cNvSpPr/>
          <p:nvPr/>
        </p:nvSpPr>
        <p:spPr>
          <a:xfrm>
            <a:off x="0" y="640080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320040"/>
            <a:ext cx="73152" cy="50292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27432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非晶体熔化曲线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31520" y="8229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石蜡的熔化过程 · 无固定熔点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1828800" y="1737360"/>
            <a:ext cx="5303520" cy="36576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828800" y="1737360"/>
            <a:ext cx="0" cy="3657600"/>
          </a:xfrm>
          <a:prstGeom prst="line">
            <a:avLst/>
          </a:prstGeom>
          <a:noFill/>
          <a:ln w="19050">
            <a:solidFill>
              <a:srgbClr val="1E293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5394960"/>
            <a:ext cx="5303520" cy="0"/>
          </a:xfrm>
          <a:prstGeom prst="line">
            <a:avLst/>
          </a:prstGeom>
          <a:noFill/>
          <a:ln w="19050">
            <a:solidFill>
              <a:srgbClr val="1E293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88720" y="5257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1828800" y="5394960"/>
            <a:ext cx="5303520" cy="0"/>
          </a:xfrm>
          <a:prstGeom prst="line">
            <a:avLst/>
          </a:prstGeom>
          <a:noFill/>
          <a:ln w="3810">
            <a:solidFill>
              <a:srgbClr val="E2E8F0"/>
            </a:solidFill>
            <a:prstDash val="dash"/>
          </a:ln>
        </p:spPr>
      </p:sp>
      <p:sp>
        <p:nvSpPr>
          <p:cNvPr id="11" name="Text 9"/>
          <p:cNvSpPr/>
          <p:nvPr/>
        </p:nvSpPr>
        <p:spPr>
          <a:xfrm>
            <a:off x="1188720" y="452628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1828800" y="4663440"/>
            <a:ext cx="5303520" cy="0"/>
          </a:xfrm>
          <a:prstGeom prst="line">
            <a:avLst/>
          </a:prstGeom>
          <a:noFill/>
          <a:ln w="3810">
            <a:solidFill>
              <a:srgbClr val="E2E8F0"/>
            </a:solidFill>
            <a:prstDash val="dash"/>
          </a:ln>
        </p:spPr>
      </p:sp>
      <p:sp>
        <p:nvSpPr>
          <p:cNvPr id="13" name="Text 11"/>
          <p:cNvSpPr/>
          <p:nvPr/>
        </p:nvSpPr>
        <p:spPr>
          <a:xfrm>
            <a:off x="1188720" y="37947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40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1828800" y="3931920"/>
            <a:ext cx="5303520" cy="0"/>
          </a:xfrm>
          <a:prstGeom prst="line">
            <a:avLst/>
          </a:prstGeom>
          <a:noFill/>
          <a:ln w="3810">
            <a:solidFill>
              <a:srgbClr val="E2E8F0"/>
            </a:solidFill>
            <a:prstDash val="dash"/>
          </a:ln>
        </p:spPr>
      </p:sp>
      <p:sp>
        <p:nvSpPr>
          <p:cNvPr id="15" name="Text 13"/>
          <p:cNvSpPr/>
          <p:nvPr/>
        </p:nvSpPr>
        <p:spPr>
          <a:xfrm>
            <a:off x="1188720" y="3063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50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828800" y="3200400"/>
            <a:ext cx="5303520" cy="0"/>
          </a:xfrm>
          <a:prstGeom prst="line">
            <a:avLst/>
          </a:prstGeom>
          <a:noFill/>
          <a:ln w="3810">
            <a:solidFill>
              <a:srgbClr val="E2E8F0"/>
            </a:solidFill>
            <a:prstDash val="dash"/>
          </a:ln>
        </p:spPr>
      </p:sp>
      <p:sp>
        <p:nvSpPr>
          <p:cNvPr id="17" name="Text 15"/>
          <p:cNvSpPr/>
          <p:nvPr/>
        </p:nvSpPr>
        <p:spPr>
          <a:xfrm>
            <a:off x="1188720" y="23317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60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1828800" y="2468880"/>
            <a:ext cx="5303520" cy="0"/>
          </a:xfrm>
          <a:prstGeom prst="line">
            <a:avLst/>
          </a:prstGeom>
          <a:noFill/>
          <a:ln w="3810">
            <a:solidFill>
              <a:srgbClr val="E2E8F0"/>
            </a:solidFill>
            <a:prstDash val="dash"/>
          </a:ln>
        </p:spPr>
      </p:sp>
      <p:sp>
        <p:nvSpPr>
          <p:cNvPr id="19" name="Text 17"/>
          <p:cNvSpPr/>
          <p:nvPr/>
        </p:nvSpPr>
        <p:spPr>
          <a:xfrm>
            <a:off x="1188720" y="16002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70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1828800" y="1737360"/>
            <a:ext cx="5303520" cy="0"/>
          </a:xfrm>
          <a:prstGeom prst="line">
            <a:avLst/>
          </a:prstGeom>
          <a:noFill/>
          <a:ln w="3810">
            <a:solidFill>
              <a:srgbClr val="E2E8F0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1600200" y="54406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2263140" y="54406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2926080" y="54406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3589020" y="54406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251960" y="54406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914900" y="54406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577840" y="54406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40780" y="54406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14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903720" y="54406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16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731520" y="1371600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温度 / ℃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3931920" y="544068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时间 / min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1828800" y="5029200"/>
            <a:ext cx="331470" cy="-365760"/>
          </a:xfrm>
          <a:prstGeom prst="line">
            <a:avLst/>
          </a:prstGeom>
          <a:noFill/>
          <a:ln w="31750">
            <a:solidFill>
              <a:srgbClr val="F59E0B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160270" y="4663440"/>
            <a:ext cx="331470" cy="-292608"/>
          </a:xfrm>
          <a:prstGeom prst="line">
            <a:avLst/>
          </a:prstGeom>
          <a:noFill/>
          <a:ln w="31750">
            <a:solidFill>
              <a:srgbClr val="F59E0B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491740" y="4370832"/>
            <a:ext cx="331470" cy="-256032"/>
          </a:xfrm>
          <a:prstGeom prst="line">
            <a:avLst/>
          </a:prstGeom>
          <a:noFill/>
          <a:ln w="31750">
            <a:solidFill>
              <a:srgbClr val="F59E0B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2823210" y="4114800"/>
            <a:ext cx="331470" cy="-219456"/>
          </a:xfrm>
          <a:prstGeom prst="line">
            <a:avLst/>
          </a:prstGeom>
          <a:noFill/>
          <a:ln w="31750">
            <a:solidFill>
              <a:srgbClr val="F59E0B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3154680" y="3895344"/>
            <a:ext cx="331470" cy="-182880"/>
          </a:xfrm>
          <a:prstGeom prst="line">
            <a:avLst/>
          </a:prstGeom>
          <a:noFill/>
          <a:ln w="31750">
            <a:solidFill>
              <a:srgbClr val="F59E0B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3486150" y="3712464"/>
            <a:ext cx="331470" cy="-146304"/>
          </a:xfrm>
          <a:prstGeom prst="line">
            <a:avLst/>
          </a:prstGeom>
          <a:noFill/>
          <a:ln w="31750">
            <a:solidFill>
              <a:srgbClr val="F59E0B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3817620" y="3566160"/>
            <a:ext cx="331470" cy="-131674"/>
          </a:xfrm>
          <a:prstGeom prst="line">
            <a:avLst/>
          </a:prstGeom>
          <a:noFill/>
          <a:ln w="31750">
            <a:solidFill>
              <a:srgbClr val="F59E0B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4149090" y="3434486"/>
            <a:ext cx="331470" cy="-124358"/>
          </a:xfrm>
          <a:prstGeom prst="line">
            <a:avLst/>
          </a:prstGeom>
          <a:noFill/>
          <a:ln w="31750">
            <a:solidFill>
              <a:srgbClr val="F59E0B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4480560" y="3310128"/>
            <a:ext cx="331470" cy="-124358"/>
          </a:xfrm>
          <a:prstGeom prst="line">
            <a:avLst/>
          </a:prstGeom>
          <a:noFill/>
          <a:ln w="31750">
            <a:solidFill>
              <a:srgbClr val="F59E0B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812030" y="3185770"/>
            <a:ext cx="331470" cy="-131674"/>
          </a:xfrm>
          <a:prstGeom prst="line">
            <a:avLst/>
          </a:prstGeom>
          <a:noFill/>
          <a:ln w="31750">
            <a:solidFill>
              <a:srgbClr val="F59E0B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5143500" y="3054096"/>
            <a:ext cx="331470" cy="-146304"/>
          </a:xfrm>
          <a:prstGeom prst="line">
            <a:avLst/>
          </a:prstGeom>
          <a:noFill/>
          <a:ln w="31750">
            <a:solidFill>
              <a:srgbClr val="F59E0B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5474970" y="2907792"/>
            <a:ext cx="331470" cy="-160934"/>
          </a:xfrm>
          <a:prstGeom prst="line">
            <a:avLst/>
          </a:prstGeom>
          <a:noFill/>
          <a:ln w="31750">
            <a:solidFill>
              <a:srgbClr val="F59E0B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5806440" y="2746858"/>
            <a:ext cx="331470" cy="-190195"/>
          </a:xfrm>
          <a:prstGeom prst="line">
            <a:avLst/>
          </a:prstGeom>
          <a:noFill/>
          <a:ln w="31750">
            <a:solidFill>
              <a:srgbClr val="F59E0B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6137910" y="2556662"/>
            <a:ext cx="331470" cy="-219456"/>
          </a:xfrm>
          <a:prstGeom prst="line">
            <a:avLst/>
          </a:prstGeom>
          <a:noFill/>
          <a:ln w="31750">
            <a:solidFill>
              <a:srgbClr val="F59E0B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6469380" y="2337206"/>
            <a:ext cx="331470" cy="-234086"/>
          </a:xfrm>
          <a:prstGeom prst="line">
            <a:avLst/>
          </a:prstGeom>
          <a:noFill/>
          <a:ln w="31750">
            <a:solidFill>
              <a:srgbClr val="F59E0B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6800850" y="2103120"/>
            <a:ext cx="331470" cy="-256032"/>
          </a:xfrm>
          <a:prstGeom prst="line">
            <a:avLst/>
          </a:prstGeom>
          <a:noFill/>
          <a:ln w="31750">
            <a:solidFill>
              <a:srgbClr val="F59E0B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755648" y="4956048"/>
            <a:ext cx="146304" cy="146304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49" name="Shape 47"/>
          <p:cNvSpPr/>
          <p:nvPr/>
        </p:nvSpPr>
        <p:spPr>
          <a:xfrm>
            <a:off x="2418588" y="4297680"/>
            <a:ext cx="146304" cy="146304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0" name="Shape 48"/>
          <p:cNvSpPr/>
          <p:nvPr/>
        </p:nvSpPr>
        <p:spPr>
          <a:xfrm>
            <a:off x="3081528" y="3822192"/>
            <a:ext cx="146304" cy="146304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1" name="Shape 49"/>
          <p:cNvSpPr/>
          <p:nvPr/>
        </p:nvSpPr>
        <p:spPr>
          <a:xfrm>
            <a:off x="3744468" y="3493008"/>
            <a:ext cx="146304" cy="146304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2" name="Shape 50"/>
          <p:cNvSpPr/>
          <p:nvPr/>
        </p:nvSpPr>
        <p:spPr>
          <a:xfrm>
            <a:off x="4407408" y="3236976"/>
            <a:ext cx="146304" cy="146304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3" name="Shape 51"/>
          <p:cNvSpPr/>
          <p:nvPr/>
        </p:nvSpPr>
        <p:spPr>
          <a:xfrm>
            <a:off x="5070348" y="2980944"/>
            <a:ext cx="146304" cy="146304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4" name="Shape 52"/>
          <p:cNvSpPr/>
          <p:nvPr/>
        </p:nvSpPr>
        <p:spPr>
          <a:xfrm>
            <a:off x="5733288" y="2673706"/>
            <a:ext cx="146304" cy="146304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5" name="Shape 53"/>
          <p:cNvSpPr/>
          <p:nvPr/>
        </p:nvSpPr>
        <p:spPr>
          <a:xfrm>
            <a:off x="6396228" y="2264054"/>
            <a:ext cx="146304" cy="146304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6" name="Shape 54"/>
          <p:cNvSpPr/>
          <p:nvPr/>
        </p:nvSpPr>
        <p:spPr>
          <a:xfrm>
            <a:off x="7059168" y="1773936"/>
            <a:ext cx="146304" cy="146304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7" name="Text 55"/>
          <p:cNvSpPr/>
          <p:nvPr/>
        </p:nvSpPr>
        <p:spPr>
          <a:xfrm>
            <a:off x="3234690" y="2596896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温度持续上升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无水平段</a:t>
            </a:r>
            <a:endParaRPr lang="en-US" sz="1100" dirty="0"/>
          </a:p>
        </p:txBody>
      </p:sp>
      <p:sp>
        <p:nvSpPr>
          <p:cNvPr id="58" name="Shape 56"/>
          <p:cNvSpPr/>
          <p:nvPr/>
        </p:nvSpPr>
        <p:spPr>
          <a:xfrm>
            <a:off x="8046720" y="1463040"/>
            <a:ext cx="3657600" cy="2011680"/>
          </a:xfrm>
          <a:prstGeom prst="roundRect">
            <a:avLst>
              <a:gd name="adj" fmla="val 3636"/>
            </a:avLst>
          </a:prstGeom>
          <a:solidFill>
            <a:srgbClr val="FFF7ED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8046720" y="1463040"/>
            <a:ext cx="3657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sz="1400" dirty="0"/>
          </a:p>
        </p:txBody>
      </p:sp>
      <p:sp>
        <p:nvSpPr>
          <p:cNvPr id="60" name="Text 58"/>
          <p:cNvSpPr/>
          <p:nvPr/>
        </p:nvSpPr>
        <p:spPr>
          <a:xfrm>
            <a:off x="8046720" y="1463040"/>
            <a:ext cx="3657600" cy="411480"/>
          </a:xfrm>
          <a:prstGeom prst="rect">
            <a:avLst/>
          </a:prstGeom>
          <a:solidFill>
            <a:srgbClr val="F59E0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非晶体熔化特征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8229600" y="201168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无固定熔点</a:t>
            </a:r>
            <a:endParaRPr lang="en-US" sz="1200" dirty="0"/>
          </a:p>
        </p:txBody>
      </p:sp>
      <p:sp>
        <p:nvSpPr>
          <p:cNvPr id="62" name="Text 60"/>
          <p:cNvSpPr/>
          <p:nvPr/>
        </p:nvSpPr>
        <p:spPr>
          <a:xfrm>
            <a:off x="8229600" y="235915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熔化过程中持续吸热</a:t>
            </a:r>
            <a:endParaRPr lang="en-US" sz="1200" dirty="0"/>
          </a:p>
        </p:txBody>
      </p:sp>
      <p:sp>
        <p:nvSpPr>
          <p:cNvPr id="63" name="Text 61"/>
          <p:cNvSpPr/>
          <p:nvPr/>
        </p:nvSpPr>
        <p:spPr>
          <a:xfrm>
            <a:off x="8229600" y="2706624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温度持续升高</a:t>
            </a:r>
            <a:endParaRPr lang="en-US" sz="1200" dirty="0"/>
          </a:p>
        </p:txBody>
      </p:sp>
      <p:sp>
        <p:nvSpPr>
          <p:cNvPr id="64" name="Text 62"/>
          <p:cNvSpPr/>
          <p:nvPr/>
        </p:nvSpPr>
        <p:spPr>
          <a:xfrm>
            <a:off x="8229600" y="3054096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先变软，再逐渐变为液态</a:t>
            </a:r>
            <a:endParaRPr lang="en-US" sz="1200" dirty="0"/>
          </a:p>
        </p:txBody>
      </p:sp>
      <p:sp>
        <p:nvSpPr>
          <p:cNvPr id="65" name="Shape 63"/>
          <p:cNvSpPr/>
          <p:nvPr/>
        </p:nvSpPr>
        <p:spPr>
          <a:xfrm>
            <a:off x="8046720" y="3749040"/>
            <a:ext cx="3657600" cy="1097280"/>
          </a:xfrm>
          <a:prstGeom prst="roundRect">
            <a:avLst>
              <a:gd name="adj" fmla="val 6667"/>
            </a:avLst>
          </a:prstGeom>
          <a:solidFill>
            <a:srgbClr val="F0FDFA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8046720" y="3749040"/>
            <a:ext cx="3657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sz="1400" dirty="0"/>
          </a:p>
        </p:txBody>
      </p:sp>
      <p:sp>
        <p:nvSpPr>
          <p:cNvPr id="67" name="Text 65"/>
          <p:cNvSpPr/>
          <p:nvPr/>
        </p:nvSpPr>
        <p:spPr>
          <a:xfrm>
            <a:off x="8046720" y="374904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晶体 vs 非晶体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8229600" y="411480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关键区别：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晶体有固定的熔点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非晶体没有固定的熔点</a:t>
            </a:r>
            <a:endParaRPr lang="en-US" sz="1200" dirty="0"/>
          </a:p>
        </p:txBody>
      </p:sp>
      <p:sp>
        <p:nvSpPr>
          <p:cNvPr id="69" name="Text 67"/>
          <p:cNvSpPr/>
          <p:nvPr/>
        </p:nvSpPr>
        <p:spPr>
          <a:xfrm>
            <a:off x="0" y="640080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320040"/>
            <a:ext cx="73152" cy="50292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27432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凝固过程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31520" y="8229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从液态变为固态 · 凝固曲线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1371600"/>
            <a:ext cx="5486400" cy="4754880"/>
          </a:xfrm>
          <a:prstGeom prst="roundRect">
            <a:avLst>
              <a:gd name="adj" fmla="val 1538"/>
            </a:avLst>
          </a:prstGeom>
          <a:solidFill>
            <a:srgbClr val="F0FDFA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371600"/>
            <a:ext cx="5486400" cy="4754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1371600"/>
            <a:ext cx="5486400" cy="411480"/>
          </a:xfrm>
          <a:prstGeom prst="rect">
            <a:avLst/>
          </a:prstGeom>
          <a:solidFill>
            <a:srgbClr val="0D9488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晶体凝固曲线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1645920" y="2148840"/>
            <a:ext cx="3749040" cy="15544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645920" y="2148840"/>
            <a:ext cx="0" cy="1554480"/>
          </a:xfrm>
          <a:prstGeom prst="line">
            <a:avLst/>
          </a:prstGeom>
          <a:noFill/>
          <a:ln w="19050">
            <a:solidFill>
              <a:srgbClr val="1E293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645920" y="3703320"/>
            <a:ext cx="3749040" cy="0"/>
          </a:xfrm>
          <a:prstGeom prst="line">
            <a:avLst/>
          </a:prstGeom>
          <a:noFill/>
          <a:ln w="19050">
            <a:solidFill>
              <a:srgbClr val="1E293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97280" y="3282696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1097280" y="297180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40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1097280" y="2660904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50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1097280" y="2350008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60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1097280" y="2039112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70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1463040" y="3721608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1998617" y="3721608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2534194" y="3721608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3069771" y="3721608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3605349" y="3721608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140926" y="3721608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4676503" y="3721608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5212080" y="3721608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14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1645920" y="2304288"/>
            <a:ext cx="267789" cy="217627"/>
          </a:xfrm>
          <a:prstGeom prst="line">
            <a:avLst/>
          </a:prstGeom>
          <a:noFill/>
          <a:ln w="25400">
            <a:solidFill>
              <a:srgbClr val="0891B2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913709" y="2521915"/>
            <a:ext cx="267789" cy="186538"/>
          </a:xfrm>
          <a:prstGeom prst="line">
            <a:avLst/>
          </a:prstGeom>
          <a:noFill/>
          <a:ln w="25400">
            <a:solidFill>
              <a:srgbClr val="0891B2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2181497" y="2708453"/>
            <a:ext cx="267789" cy="124358"/>
          </a:xfrm>
          <a:prstGeom prst="line">
            <a:avLst/>
          </a:prstGeom>
          <a:noFill/>
          <a:ln w="25400">
            <a:solidFill>
              <a:srgbClr val="0891B2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449286" y="2832811"/>
            <a:ext cx="267789" cy="0"/>
          </a:xfrm>
          <a:prstGeom prst="line">
            <a:avLst/>
          </a:prstGeom>
          <a:noFill/>
          <a:ln w="25400">
            <a:solidFill>
              <a:srgbClr val="0891B2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717074" y="2832811"/>
            <a:ext cx="267789" cy="0"/>
          </a:xfrm>
          <a:prstGeom prst="line">
            <a:avLst/>
          </a:prstGeom>
          <a:noFill/>
          <a:ln w="25400">
            <a:solidFill>
              <a:srgbClr val="0891B2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984863" y="2832811"/>
            <a:ext cx="267789" cy="0"/>
          </a:xfrm>
          <a:prstGeom prst="line">
            <a:avLst/>
          </a:prstGeom>
          <a:noFill/>
          <a:ln w="25400">
            <a:solidFill>
              <a:srgbClr val="0891B2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252651" y="2832811"/>
            <a:ext cx="267789" cy="0"/>
          </a:xfrm>
          <a:prstGeom prst="line">
            <a:avLst/>
          </a:prstGeom>
          <a:noFill/>
          <a:ln w="25400">
            <a:solidFill>
              <a:srgbClr val="0891B2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520440" y="2832811"/>
            <a:ext cx="267789" cy="0"/>
          </a:xfrm>
          <a:prstGeom prst="line">
            <a:avLst/>
          </a:prstGeom>
          <a:noFill/>
          <a:ln w="25400">
            <a:solidFill>
              <a:srgbClr val="0891B2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3788229" y="2832811"/>
            <a:ext cx="267789" cy="0"/>
          </a:xfrm>
          <a:prstGeom prst="line">
            <a:avLst/>
          </a:prstGeom>
          <a:noFill/>
          <a:ln w="25400">
            <a:solidFill>
              <a:srgbClr val="0891B2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056017" y="2832811"/>
            <a:ext cx="267789" cy="0"/>
          </a:xfrm>
          <a:prstGeom prst="line">
            <a:avLst/>
          </a:prstGeom>
          <a:noFill/>
          <a:ln w="25400">
            <a:solidFill>
              <a:srgbClr val="0891B2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4323806" y="2832811"/>
            <a:ext cx="267789" cy="155448"/>
          </a:xfrm>
          <a:prstGeom prst="line">
            <a:avLst/>
          </a:prstGeom>
          <a:noFill/>
          <a:ln w="25400">
            <a:solidFill>
              <a:srgbClr val="0891B2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4591594" y="2988259"/>
            <a:ext cx="267789" cy="155448"/>
          </a:xfrm>
          <a:prstGeom prst="line">
            <a:avLst/>
          </a:prstGeom>
          <a:noFill/>
          <a:ln w="25400">
            <a:solidFill>
              <a:srgbClr val="0891B2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859383" y="3143707"/>
            <a:ext cx="267789" cy="155448"/>
          </a:xfrm>
          <a:prstGeom prst="line">
            <a:avLst/>
          </a:prstGeom>
          <a:noFill/>
          <a:ln w="25400">
            <a:solidFill>
              <a:srgbClr val="0891B2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5127171" y="3299155"/>
            <a:ext cx="267789" cy="155448"/>
          </a:xfrm>
          <a:prstGeom prst="line">
            <a:avLst/>
          </a:prstGeom>
          <a:noFill/>
          <a:ln w="25400">
            <a:solidFill>
              <a:srgbClr val="0891B2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645920" y="2832811"/>
            <a:ext cx="3749040" cy="0"/>
          </a:xfrm>
          <a:prstGeom prst="line">
            <a:avLst/>
          </a:prstGeom>
          <a:noFill/>
          <a:ln w="10160">
            <a:solidFill>
              <a:srgbClr val="F59E0B"/>
            </a:solidFill>
            <a:prstDash val="dash"/>
          </a:ln>
        </p:spPr>
      </p:sp>
      <p:sp>
        <p:nvSpPr>
          <p:cNvPr id="40" name="Text 38"/>
          <p:cNvSpPr/>
          <p:nvPr/>
        </p:nvSpPr>
        <p:spPr>
          <a:xfrm>
            <a:off x="3749040" y="2558491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凝固点 48℃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731520" y="4297680"/>
            <a:ext cx="4937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凝固点 = 熔点（同种晶体）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731520" y="4617720"/>
            <a:ext cx="4937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AB段：液态，放热降温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731520" y="4937760"/>
            <a:ext cx="4937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BC段：固液共存，温度不变（凝固点）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731520" y="5257800"/>
            <a:ext cx="4937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CD段：固态，放热降温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731520" y="5577840"/>
            <a:ext cx="4937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凝固条件：温度达凝固点 + 继续放热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6309360" y="1371600"/>
            <a:ext cx="5394960" cy="2560320"/>
          </a:xfrm>
          <a:prstGeom prst="roundRect">
            <a:avLst>
              <a:gd name="adj" fmla="val 2857"/>
            </a:avLst>
          </a:prstGeom>
          <a:solidFill>
            <a:srgbClr val="EFF6FF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309360" y="1371600"/>
            <a:ext cx="539496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sz="1400" dirty="0"/>
          </a:p>
        </p:txBody>
      </p:sp>
      <p:sp>
        <p:nvSpPr>
          <p:cNvPr id="48" name="Text 46"/>
          <p:cNvSpPr/>
          <p:nvPr/>
        </p:nvSpPr>
        <p:spPr>
          <a:xfrm>
            <a:off x="6309360" y="1371600"/>
            <a:ext cx="5394960" cy="411480"/>
          </a:xfrm>
          <a:prstGeom prst="rect">
            <a:avLst/>
          </a:prstGeom>
          <a:solidFill>
            <a:srgbClr val="2563E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凝固过程要点</a:t>
            </a:r>
            <a:endParaRPr lang="en-US" sz="1800" dirty="0"/>
          </a:p>
        </p:txBody>
      </p:sp>
      <p:sp>
        <p:nvSpPr>
          <p:cNvPr id="49" name="Text 47"/>
          <p:cNvSpPr/>
          <p:nvPr/>
        </p:nvSpPr>
        <p:spPr>
          <a:xfrm>
            <a:off x="6492240" y="1965960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凝固是熔化的逆过程</a:t>
            </a:r>
            <a:endParaRPr lang="en-US" sz="1300" dirty="0"/>
          </a:p>
        </p:txBody>
      </p:sp>
      <p:sp>
        <p:nvSpPr>
          <p:cNvPr id="50" name="Text 48"/>
          <p:cNvSpPr/>
          <p:nvPr/>
        </p:nvSpPr>
        <p:spPr>
          <a:xfrm>
            <a:off x="6492240" y="2350008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熔化吸热  ↔  凝固放热</a:t>
            </a:r>
            <a:endParaRPr lang="en-US" sz="1300" dirty="0"/>
          </a:p>
        </p:txBody>
      </p:sp>
      <p:sp>
        <p:nvSpPr>
          <p:cNvPr id="51" name="Text 49"/>
          <p:cNvSpPr/>
          <p:nvPr/>
        </p:nvSpPr>
        <p:spPr>
          <a:xfrm>
            <a:off x="6492240" y="2734056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晶体有凝固点，等于其熔点</a:t>
            </a:r>
            <a:endParaRPr lang="en-US" sz="1300" dirty="0"/>
          </a:p>
        </p:txBody>
      </p:sp>
      <p:sp>
        <p:nvSpPr>
          <p:cNvPr id="52" name="Text 50"/>
          <p:cNvSpPr/>
          <p:nvPr/>
        </p:nvSpPr>
        <p:spPr>
          <a:xfrm>
            <a:off x="6492240" y="3118104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非晶体没有凝固点</a:t>
            </a:r>
            <a:endParaRPr lang="en-US" sz="1300" dirty="0"/>
          </a:p>
        </p:txBody>
      </p:sp>
      <p:sp>
        <p:nvSpPr>
          <p:cNvPr id="53" name="Text 51"/>
          <p:cNvSpPr/>
          <p:nvPr/>
        </p:nvSpPr>
        <p:spPr>
          <a:xfrm>
            <a:off x="6492240" y="3502152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同种物质的凝固点 = 熔点</a:t>
            </a:r>
            <a:endParaRPr lang="en-US" sz="1300" dirty="0"/>
          </a:p>
        </p:txBody>
      </p:sp>
      <p:sp>
        <p:nvSpPr>
          <p:cNvPr id="54" name="Shape 52"/>
          <p:cNvSpPr/>
          <p:nvPr/>
        </p:nvSpPr>
        <p:spPr>
          <a:xfrm>
            <a:off x="6309360" y="4114800"/>
            <a:ext cx="5394960" cy="2011680"/>
          </a:xfrm>
          <a:prstGeom prst="roundRect">
            <a:avLst>
              <a:gd name="adj" fmla="val 3636"/>
            </a:avLst>
          </a:prstGeom>
          <a:solidFill>
            <a:srgbClr val="FFF7ED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6309360" y="4114800"/>
            <a:ext cx="539496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sz="1400" dirty="0"/>
          </a:p>
        </p:txBody>
      </p:sp>
      <p:sp>
        <p:nvSpPr>
          <p:cNvPr id="56" name="Text 54"/>
          <p:cNvSpPr/>
          <p:nvPr/>
        </p:nvSpPr>
        <p:spPr>
          <a:xfrm>
            <a:off x="6309360" y="4114800"/>
            <a:ext cx="5394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熔化与凝固的关系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6583680" y="466344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563E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固态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8412480" y="466344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</a:t>
            </a:r>
            <a:endParaRPr lang="en-US" sz="2000" dirty="0"/>
          </a:p>
        </p:txBody>
      </p:sp>
      <p:sp>
        <p:nvSpPr>
          <p:cNvPr id="59" name="Text 57"/>
          <p:cNvSpPr/>
          <p:nvPr/>
        </p:nvSpPr>
        <p:spPr>
          <a:xfrm>
            <a:off x="8961120" y="466344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6B6D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液态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10515600" y="466344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←</a:t>
            </a:r>
            <a:endParaRPr lang="en-US" sz="2000" dirty="0"/>
          </a:p>
        </p:txBody>
      </p:sp>
      <p:sp>
        <p:nvSpPr>
          <p:cNvPr id="61" name="Text 59"/>
          <p:cNvSpPr/>
          <p:nvPr/>
        </p:nvSpPr>
        <p:spPr>
          <a:xfrm>
            <a:off x="7772400" y="516636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F44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熔化（吸热）</a:t>
            </a:r>
            <a:endParaRPr lang="en-US" sz="1200" dirty="0"/>
          </a:p>
        </p:txBody>
      </p:sp>
      <p:sp>
        <p:nvSpPr>
          <p:cNvPr id="62" name="Text 60"/>
          <p:cNvSpPr/>
          <p:nvPr/>
        </p:nvSpPr>
        <p:spPr>
          <a:xfrm>
            <a:off x="7772400" y="544068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563E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凝固（放热）</a:t>
            </a:r>
            <a:endParaRPr lang="en-US" sz="1200" dirty="0"/>
          </a:p>
        </p:txBody>
      </p:sp>
      <p:sp>
        <p:nvSpPr>
          <p:cNvPr id="63" name="Text 61"/>
          <p:cNvSpPr/>
          <p:nvPr/>
        </p:nvSpPr>
        <p:spPr>
          <a:xfrm>
            <a:off x="0" y="640080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320040"/>
            <a:ext cx="73152" cy="50292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27432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知识小结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31520" y="8229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4.3 熔化和凝固 · 核心知识梳理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1280160"/>
            <a:ext cx="3474720" cy="2377440"/>
          </a:xfrm>
          <a:prstGeom prst="roundRect">
            <a:avLst>
              <a:gd name="adj" fmla="val 3077"/>
            </a:avLst>
          </a:prstGeom>
          <a:solidFill>
            <a:srgbClr val="F0FDFA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280160"/>
            <a:ext cx="347472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1280160"/>
            <a:ext cx="3474720" cy="384048"/>
          </a:xfrm>
          <a:prstGeom prst="rect">
            <a:avLst/>
          </a:prstGeom>
          <a:solidFill>
            <a:srgbClr val="0D9488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基本概念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1783080"/>
            <a:ext cx="3108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熔化：固态 → 液态（吸热）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40080" y="2148840"/>
            <a:ext cx="3108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凝固：液态 → 固态（放热）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40080" y="2514600"/>
            <a:ext cx="3108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熔点：晶体熔化时的温度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0080" y="2880360"/>
            <a:ext cx="3108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凝固点：晶体凝固时的温度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40080" y="3246120"/>
            <a:ext cx="3108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同种晶体：凝固点 = 熔点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206240" y="1280160"/>
            <a:ext cx="3474720" cy="2377440"/>
          </a:xfrm>
          <a:prstGeom prst="roundRect">
            <a:avLst>
              <a:gd name="adj" fmla="val 3077"/>
            </a:avLst>
          </a:prstGeom>
          <a:solidFill>
            <a:srgbClr val="FFF7ED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06240" y="1280160"/>
            <a:ext cx="347472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206240" y="1280160"/>
            <a:ext cx="3474720" cy="384048"/>
          </a:xfrm>
          <a:prstGeom prst="rect">
            <a:avLst/>
          </a:prstGeom>
          <a:solidFill>
            <a:srgbClr val="F59E0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晶体 vs 非晶体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389120" y="1783080"/>
            <a:ext cx="3108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晶体有固定熔点，非晶体没有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389120" y="2148840"/>
            <a:ext cx="3108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晶体熔化有水平段，非晶体没有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389120" y="2514600"/>
            <a:ext cx="3108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晶体举例：冰、海波、萘、金属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389120" y="2880360"/>
            <a:ext cx="3108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非晶体举例：石蜡、松香、玻璃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389120" y="3246120"/>
            <a:ext cx="3108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熔化条件：温度达熔点 + 持续吸热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7955280" y="1280160"/>
            <a:ext cx="3840480" cy="2377440"/>
          </a:xfrm>
          <a:prstGeom prst="roundRect">
            <a:avLst>
              <a:gd name="adj" fmla="val 3077"/>
            </a:avLst>
          </a:prstGeom>
          <a:solidFill>
            <a:srgbClr val="EFF6FF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955280" y="1280160"/>
            <a:ext cx="384048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7955280" y="1280160"/>
            <a:ext cx="3840480" cy="384048"/>
          </a:xfrm>
          <a:prstGeom prst="rect">
            <a:avLst/>
          </a:prstGeom>
          <a:solidFill>
            <a:srgbClr val="2563E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图像特征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8138160" y="1783080"/>
            <a:ext cx="3474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晶体熔化图像：升温→水平→升温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8138160" y="2148840"/>
            <a:ext cx="3474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晶体凝固图像：降温→水平→降温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138160" y="2514600"/>
            <a:ext cx="3474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水平段 = 熔化/凝固过程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138160" y="2880360"/>
            <a:ext cx="3474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水平段温度 = 熔点/凝固点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138160" y="3246120"/>
            <a:ext cx="3474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非晶体：曲线持续变化，无水平段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457200" y="3931920"/>
            <a:ext cx="11338560" cy="2103120"/>
          </a:xfrm>
          <a:prstGeom prst="roundRect">
            <a:avLst>
              <a:gd name="adj" fmla="val 3478"/>
            </a:avLst>
          </a:prstGeom>
          <a:solidFill>
            <a:srgbClr val="F8FAFC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57200" y="3931920"/>
            <a:ext cx="1133856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457200" y="3931920"/>
            <a:ext cx="11338560" cy="384048"/>
          </a:xfrm>
          <a:prstGeom prst="rect">
            <a:avLst/>
          </a:prstGeom>
          <a:solidFill>
            <a:srgbClr val="0D9488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重点记忆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731520" y="4434840"/>
            <a:ext cx="329184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9050">
            <a:solidFill>
              <a:srgbClr val="EF444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22960" y="4480560"/>
            <a:ext cx="3108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F44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熔化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822960" y="4727448"/>
            <a:ext cx="3108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固态→液态，吸热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4389120" y="4434840"/>
            <a:ext cx="329184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9050">
            <a:solidFill>
              <a:srgbClr val="2563EB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480560" y="4480560"/>
            <a:ext cx="3108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凝固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4480560" y="4727448"/>
            <a:ext cx="3108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液态→固态，放热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8046720" y="4434840"/>
            <a:ext cx="329184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9050">
            <a:solidFill>
              <a:srgbClr val="0D948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8138160" y="4480560"/>
            <a:ext cx="3108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晶体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8138160" y="4727448"/>
            <a:ext cx="3108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有固定熔点，冰/海波/萘/金属/食盐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731520" y="5120640"/>
            <a:ext cx="329184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9050">
            <a:solidFill>
              <a:srgbClr val="F59E0B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822960" y="5166360"/>
            <a:ext cx="3108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非晶体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822960" y="5413248"/>
            <a:ext cx="3108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无固定熔点，石蜡/松香/玻璃/沥青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4389120" y="5120640"/>
            <a:ext cx="329184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9050">
            <a:solidFill>
              <a:srgbClr val="EF4444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480560" y="5166360"/>
            <a:ext cx="3108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F44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熔化条件</a:t>
            </a:r>
            <a:endParaRPr lang="en-US" sz="1200" dirty="0"/>
          </a:p>
        </p:txBody>
      </p:sp>
      <p:sp>
        <p:nvSpPr>
          <p:cNvPr id="47" name="Text 45"/>
          <p:cNvSpPr/>
          <p:nvPr/>
        </p:nvSpPr>
        <p:spPr>
          <a:xfrm>
            <a:off x="4480560" y="5413248"/>
            <a:ext cx="3108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温度达到熔点 + 继续吸热</a:t>
            </a:r>
            <a:endParaRPr lang="en-US" sz="1000" dirty="0"/>
          </a:p>
        </p:txBody>
      </p:sp>
      <p:sp>
        <p:nvSpPr>
          <p:cNvPr id="48" name="Shape 46"/>
          <p:cNvSpPr/>
          <p:nvPr/>
        </p:nvSpPr>
        <p:spPr>
          <a:xfrm>
            <a:off x="8046720" y="5120640"/>
            <a:ext cx="329184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9050">
            <a:solidFill>
              <a:srgbClr val="0D9488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8138160" y="5166360"/>
            <a:ext cx="3108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晶体熔化特点</a:t>
            </a:r>
            <a:endParaRPr lang="en-US" sz="1200" dirty="0"/>
          </a:p>
        </p:txBody>
      </p:sp>
      <p:sp>
        <p:nvSpPr>
          <p:cNvPr id="50" name="Text 48"/>
          <p:cNvSpPr/>
          <p:nvPr/>
        </p:nvSpPr>
        <p:spPr>
          <a:xfrm>
            <a:off x="8138160" y="5413248"/>
            <a:ext cx="3108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熔化时温度不变（水平段）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0" y="640080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320040"/>
            <a:ext cx="73152" cy="50292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27432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练一练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31520" y="8229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巩固练习 · 检测学习效果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1371600"/>
            <a:ext cx="5486400" cy="1371600"/>
          </a:xfrm>
          <a:prstGeom prst="roundRect">
            <a:avLst>
              <a:gd name="adj" fmla="val 5333"/>
            </a:avLst>
          </a:prstGeom>
          <a:solidFill>
            <a:srgbClr val="F0FDFA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371600"/>
            <a:ext cx="54864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31520" y="146304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下列物质中，属于晶体的是（  ）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31520" y="187452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石蜡    B. 松香    C. 海波    D. 玻璃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31520" y="224028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" y="2926080"/>
            <a:ext cx="5486400" cy="1371600"/>
          </a:xfrm>
          <a:prstGeom prst="roundRect">
            <a:avLst>
              <a:gd name="adj" fmla="val 5333"/>
            </a:avLst>
          </a:prstGeom>
          <a:solidFill>
            <a:srgbClr val="F0FDFA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2926080"/>
            <a:ext cx="54864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31520" y="301752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海波的熔点是48℃，那么48℃的海波（  ）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731520" y="3429000"/>
            <a:ext cx="4937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一定是固态    B. 一定是液态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C. 一定是固液共存    D. 以上都有可能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31520" y="402336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答案：D（温度达到熔点，但不知道是否在吸热）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309360" y="1371600"/>
            <a:ext cx="5486400" cy="1371600"/>
          </a:xfrm>
          <a:prstGeom prst="roundRect">
            <a:avLst>
              <a:gd name="adj" fmla="val 5333"/>
            </a:avLst>
          </a:prstGeom>
          <a:solidFill>
            <a:srgbClr val="FFF7ED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09360" y="1371600"/>
            <a:ext cx="54864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583680" y="1463040"/>
            <a:ext cx="4937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晶体熔化时，温度____，</a:t>
            </a:r>
            <a:endParaRPr lang="en-US" sz="1500" dirty="0"/>
          </a:p>
          <a:p>
            <a:pPr indent="0" marL="0">
              <a:buNone/>
            </a:pPr>
            <a:r>
              <a:rPr lang="en-US" sz="15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这个过程需要____热量。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583680" y="214884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答案：不变；吸收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309360" y="2926080"/>
            <a:ext cx="5486400" cy="2286000"/>
          </a:xfrm>
          <a:prstGeom prst="roundRect">
            <a:avLst>
              <a:gd name="adj" fmla="val 3200"/>
            </a:avLst>
          </a:prstGeom>
          <a:solidFill>
            <a:srgbClr val="FFF7ED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309360" y="2926080"/>
            <a:ext cx="5486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583680" y="301752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下列说法正确的是（  ）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583680" y="3429000"/>
            <a:ext cx="49377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物体吸热，温度一定升高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B. 晶体在熔化过程中温度不变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C. 非晶体熔化时也有熔点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D. 凝固过程一定吸热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583680" y="457200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0" y="640080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2026-08-01T05:25:20Z</dcterms:created>
  <dcterms:modified xsi:type="dcterms:W3CDTF">2026-08-01T05:25:20Z</dcterms:modified>
</cp:coreProperties>
</file>