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7B5EA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4.2 汽化和液化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8DC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蒸发 · 沸腾 · 液化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D0C0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第四章 物态变化 | 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D0C0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汽化——液态变气态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02920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汽化的概念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47548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物质从液态变为气态的过程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汽化需要吸热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汽化的两种方式：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蒸发（缓慢，任何温度下）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沸腾（剧烈，沸点温度下）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3108960"/>
            <a:ext cx="502920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318211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蒸发——分子模型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371600" y="4206240"/>
            <a:ext cx="3657600" cy="0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46320" y="402336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液面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1645920" y="429768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3" name="Shape 11"/>
          <p:cNvSpPr/>
          <p:nvPr/>
        </p:nvSpPr>
        <p:spPr>
          <a:xfrm>
            <a:off x="2148840" y="429768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4" name="Shape 12"/>
          <p:cNvSpPr/>
          <p:nvPr/>
        </p:nvSpPr>
        <p:spPr>
          <a:xfrm>
            <a:off x="3154680" y="429768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5" name="Shape 13"/>
          <p:cNvSpPr/>
          <p:nvPr/>
        </p:nvSpPr>
        <p:spPr>
          <a:xfrm>
            <a:off x="3657600" y="429768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6" name="Shape 14"/>
          <p:cNvSpPr/>
          <p:nvPr/>
        </p:nvSpPr>
        <p:spPr>
          <a:xfrm>
            <a:off x="2148840" y="470916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7" name="Shape 15"/>
          <p:cNvSpPr/>
          <p:nvPr/>
        </p:nvSpPr>
        <p:spPr>
          <a:xfrm>
            <a:off x="2651760" y="470916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8" name="Shape 16"/>
          <p:cNvSpPr/>
          <p:nvPr/>
        </p:nvSpPr>
        <p:spPr>
          <a:xfrm>
            <a:off x="3154680" y="470916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19" name="Shape 17"/>
          <p:cNvSpPr/>
          <p:nvPr/>
        </p:nvSpPr>
        <p:spPr>
          <a:xfrm>
            <a:off x="3657600" y="470916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20" name="Shape 18"/>
          <p:cNvSpPr/>
          <p:nvPr/>
        </p:nvSpPr>
        <p:spPr>
          <a:xfrm>
            <a:off x="1645920" y="512064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21" name="Shape 19"/>
          <p:cNvSpPr/>
          <p:nvPr/>
        </p:nvSpPr>
        <p:spPr>
          <a:xfrm>
            <a:off x="3154680" y="512064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22" name="Shape 20"/>
          <p:cNvSpPr/>
          <p:nvPr/>
        </p:nvSpPr>
        <p:spPr>
          <a:xfrm>
            <a:off x="3657600" y="512064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23" name="Shape 21"/>
          <p:cNvSpPr/>
          <p:nvPr/>
        </p:nvSpPr>
        <p:spPr>
          <a:xfrm>
            <a:off x="4160520" y="5120640"/>
            <a:ext cx="274320" cy="274320"/>
          </a:xfrm>
          <a:prstGeom prst="ellipse">
            <a:avLst/>
          </a:prstGeom>
          <a:solidFill>
            <a:srgbClr val="9B7EC4"/>
          </a:solidFill>
          <a:ln/>
        </p:spPr>
      </p:sp>
      <p:sp>
        <p:nvSpPr>
          <p:cNvPr id="24" name="Shape 22"/>
          <p:cNvSpPr/>
          <p:nvPr/>
        </p:nvSpPr>
        <p:spPr>
          <a:xfrm>
            <a:off x="2468880" y="3566160"/>
            <a:ext cx="274320" cy="27432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5" name="Shape 23"/>
          <p:cNvSpPr/>
          <p:nvPr/>
        </p:nvSpPr>
        <p:spPr>
          <a:xfrm>
            <a:off x="3200400" y="3200400"/>
            <a:ext cx="274320" cy="27432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6" name="Shape 24"/>
          <p:cNvSpPr/>
          <p:nvPr/>
        </p:nvSpPr>
        <p:spPr>
          <a:xfrm>
            <a:off x="4114800" y="3749040"/>
            <a:ext cx="274320" cy="27432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7" name="Shape 25"/>
          <p:cNvSpPr/>
          <p:nvPr/>
        </p:nvSpPr>
        <p:spPr>
          <a:xfrm>
            <a:off x="2606040" y="4114800"/>
            <a:ext cx="0" cy="-36576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337560" y="4114800"/>
            <a:ext cx="0" cy="-64008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251960" y="4114800"/>
            <a:ext cx="0" cy="-18288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645920" y="2834640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表面动能大的分子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克服引力逸出液面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943600" y="1005840"/>
            <a:ext cx="5760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80760" y="107899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BC9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❄️ 蒸发的致冷作用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6080760" y="1417320"/>
            <a:ext cx="548640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蒸发需要吸收热量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液体自身温度会降低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游泳后上岸感觉冷（水蒸发吸热）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发烧时擦酒精降温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夏天洒水降温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5943600" y="3108960"/>
            <a:ext cx="5760720" cy="292608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080760" y="3182112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🧪 体验小实验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6858000" y="3840480"/>
            <a:ext cx="1371600" cy="914400"/>
          </a:xfrm>
          <a:prstGeom prst="ellipse">
            <a:avLst/>
          </a:prstGeom>
          <a:solidFill>
            <a:srgbClr val="FFD5B8"/>
          </a:solidFill>
          <a:ln w="12700">
            <a:solidFill>
              <a:srgbClr val="6B5D7F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040880" y="3383280"/>
            <a:ext cx="164592" cy="548640"/>
          </a:xfrm>
          <a:prstGeom prst="ellipse">
            <a:avLst/>
          </a:prstGeom>
          <a:solidFill>
            <a:srgbClr val="FFD5B8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269480" y="3383280"/>
            <a:ext cx="164592" cy="548640"/>
          </a:xfrm>
          <a:prstGeom prst="ellipse">
            <a:avLst/>
          </a:prstGeom>
          <a:solidFill>
            <a:srgbClr val="FFD5B8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498080" y="3383280"/>
            <a:ext cx="164592" cy="548640"/>
          </a:xfrm>
          <a:prstGeom prst="ellipse">
            <a:avLst/>
          </a:prstGeom>
          <a:solidFill>
            <a:srgbClr val="FFD5B8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726680" y="3383280"/>
            <a:ext cx="164592" cy="548640"/>
          </a:xfrm>
          <a:prstGeom prst="ellipse">
            <a:avLst/>
          </a:prstGeom>
          <a:solidFill>
            <a:srgbClr val="FFD5B8"/>
          </a:solidFill>
          <a:ln w="6350">
            <a:solidFill>
              <a:srgbClr val="6B5D7F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583680" y="4937760"/>
            <a:ext cx="1828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3D2B56"/>
                </a:solidFill>
              </a:rPr>
              <a:t>在手背上</a:t>
            </a:r>
            <a:endParaRPr lang="en-US" sz="900" dirty="0"/>
          </a:p>
          <a:p>
            <a:pPr algn="ctr" indent="0" marL="0">
              <a:buNone/>
            </a:pPr>
            <a:r>
              <a:rPr lang="en-US" sz="900" dirty="0">
                <a:solidFill>
                  <a:srgbClr val="3D2B56"/>
                </a:solidFill>
              </a:rPr>
              <a:t>涂一点酒精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7315200" y="4114800"/>
            <a:ext cx="182880" cy="109728"/>
          </a:xfrm>
          <a:prstGeom prst="ellipse">
            <a:avLst/>
          </a:prstGeom>
          <a:solidFill>
            <a:srgbClr val="1ABC9C"/>
          </a:solidFill>
          <a:ln/>
        </p:spPr>
      </p:sp>
      <p:sp>
        <p:nvSpPr>
          <p:cNvPr id="43" name="Shape 41"/>
          <p:cNvSpPr/>
          <p:nvPr/>
        </p:nvSpPr>
        <p:spPr>
          <a:xfrm>
            <a:off x="7680960" y="4160520"/>
            <a:ext cx="137160" cy="91440"/>
          </a:xfrm>
          <a:prstGeom prst="ellipse">
            <a:avLst/>
          </a:prstGeom>
          <a:solidFill>
            <a:srgbClr val="1ABC9C"/>
          </a:solidFill>
          <a:ln/>
        </p:spPr>
      </p:sp>
      <p:sp>
        <p:nvSpPr>
          <p:cNvPr id="44" name="Shape 42"/>
          <p:cNvSpPr/>
          <p:nvPr/>
        </p:nvSpPr>
        <p:spPr>
          <a:xfrm>
            <a:off x="8503920" y="4297680"/>
            <a:ext cx="91440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281160" y="4297680"/>
            <a:ext cx="-137160" cy="-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9281160" y="4297680"/>
            <a:ext cx="-137160" cy="9144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9418320" y="3931920"/>
            <a:ext cx="1828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感觉凉凉的！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酒精蒸发吸热→</a:t>
            </a:r>
            <a:endParaRPr lang="en-US" sz="900" dirty="0"/>
          </a:p>
          <a:p>
            <a:pPr indent="0" marL="0">
              <a:buNone/>
            </a:pPr>
            <a:r>
              <a:rPr lang="en-US" sz="900" b="1" dirty="0">
                <a:solidFill>
                  <a:srgbClr val="E05050"/>
                </a:solidFill>
              </a:rPr>
              <a:t>手背温度降低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9" name="Text 47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2 / 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蒸发的影响因素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🌡 液体的温度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9184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温度越高，蒸发越快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热水比冷水蒸发快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夏天衣服干得快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冬天衣服干得慢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56616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📐 液体的表面积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9184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表面积越大，蒸发越快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摊开的衣服比团着的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干得快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晾衣服要展开！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💨 液面空气流速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1874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空气流速越大，蒸发越快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有风比没风干得快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吹风机吹干头发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→ 晾衣服通风处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14400" y="3566160"/>
            <a:ext cx="1097280" cy="731520"/>
          </a:xfrm>
          <a:prstGeom prst="rect">
            <a:avLst/>
          </a:prstGeom>
          <a:solidFill>
            <a:srgbClr val="FFE0E0"/>
          </a:solidFill>
          <a:ln w="12700">
            <a:solidFill>
              <a:srgbClr val="E0505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14400" y="3566160"/>
            <a:ext cx="1097280" cy="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97280" y="379476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热水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1097280" y="3520440"/>
            <a:ext cx="0" cy="-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280160" y="3520440"/>
            <a:ext cx="0" cy="-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463040" y="3520440"/>
            <a:ext cx="0" cy="-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645920" y="3520440"/>
            <a:ext cx="0" cy="-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828800" y="3520440"/>
            <a:ext cx="0" cy="-457200"/>
          </a:xfrm>
          <a:prstGeom prst="line">
            <a:avLst/>
          </a:prstGeom>
          <a:noFill/>
          <a:ln w="12700">
            <a:solidFill>
              <a:srgbClr val="E0505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2560320" y="3566160"/>
            <a:ext cx="1097280" cy="731520"/>
          </a:xfrm>
          <a:prstGeom prst="rect">
            <a:avLst/>
          </a:prstGeom>
          <a:solidFill>
            <a:srgbClr val="E0E8FF"/>
          </a:solidFill>
          <a:ln w="12700">
            <a:solidFill>
              <a:srgbClr val="4A90D9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560320" y="3566160"/>
            <a:ext cx="1097280" cy="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743200" y="379476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冷水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834640" y="3520440"/>
            <a:ext cx="0" cy="-27432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108960" y="3520440"/>
            <a:ext cx="0" cy="-27432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72000" y="3840480"/>
            <a:ext cx="2011680" cy="13716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28" name="Text 26"/>
          <p:cNvSpPr/>
          <p:nvPr/>
        </p:nvSpPr>
        <p:spPr>
          <a:xfrm>
            <a:off x="4846320" y="4023360"/>
            <a:ext cx="1371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4A90D9"/>
                </a:solidFill>
              </a:rPr>
              <a:t>摊开（大面积）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484632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12064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539496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66928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594360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217920" y="3794760"/>
            <a:ext cx="0" cy="-320040"/>
          </a:xfrm>
          <a:prstGeom prst="line">
            <a:avLst/>
          </a:prstGeom>
          <a:noFill/>
          <a:ln w="12700">
            <a:solidFill>
              <a:srgbClr val="4A90D9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400800" y="4023360"/>
            <a:ext cx="731520" cy="137160"/>
          </a:xfrm>
          <a:prstGeom prst="rect">
            <a:avLst/>
          </a:prstGeom>
          <a:solidFill>
            <a:srgbClr val="B0A0C0"/>
          </a:solidFill>
          <a:ln/>
        </p:spPr>
      </p:sp>
      <p:sp>
        <p:nvSpPr>
          <p:cNvPr id="36" name="Text 34"/>
          <p:cNvSpPr/>
          <p:nvPr/>
        </p:nvSpPr>
        <p:spPr>
          <a:xfrm>
            <a:off x="6309360" y="4206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B0A0C0"/>
                </a:solidFill>
              </a:rPr>
              <a:t>团着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B0A0C0"/>
                </a:solidFill>
              </a:rPr>
              <a:t>（小面积）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583680" y="3977640"/>
            <a:ext cx="0" cy="-182880"/>
          </a:xfrm>
          <a:prstGeom prst="line">
            <a:avLst/>
          </a:prstGeom>
          <a:noFill/>
          <a:ln w="12700">
            <a:solidFill>
              <a:srgbClr val="B0A0C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766560" y="3977640"/>
            <a:ext cx="0" cy="-182880"/>
          </a:xfrm>
          <a:prstGeom prst="line">
            <a:avLst/>
          </a:prstGeom>
          <a:noFill/>
          <a:ln w="12700">
            <a:solidFill>
              <a:srgbClr val="B0A0C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686800" y="3703320"/>
            <a:ext cx="1371600" cy="457200"/>
          </a:xfrm>
          <a:prstGeom prst="rect">
            <a:avLst/>
          </a:prstGeom>
          <a:solidFill>
            <a:srgbClr val="E8FFE8"/>
          </a:solidFill>
          <a:ln w="12700">
            <a:solidFill>
              <a:srgbClr val="5CB85C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686800" y="3703320"/>
            <a:ext cx="1371600" cy="0"/>
          </a:xfrm>
          <a:prstGeom prst="line">
            <a:avLst/>
          </a:prstGeom>
          <a:noFill/>
          <a:ln w="12700">
            <a:solidFill>
              <a:srgbClr val="5CB85C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8961120" y="379476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有风</a:t>
            </a:r>
            <a:endParaRPr lang="en-US" sz="800" dirty="0"/>
          </a:p>
        </p:txBody>
      </p:sp>
      <p:sp>
        <p:nvSpPr>
          <p:cNvPr id="42" name="Shape 40"/>
          <p:cNvSpPr/>
          <p:nvPr/>
        </p:nvSpPr>
        <p:spPr>
          <a:xfrm>
            <a:off x="10149840" y="3703320"/>
            <a:ext cx="548640" cy="0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0561320" y="3703320"/>
            <a:ext cx="-137160" cy="-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561320" y="3703320"/>
            <a:ext cx="-137160" cy="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49840" y="3840480"/>
            <a:ext cx="548640" cy="0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3840480"/>
            <a:ext cx="-137160" cy="-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61320" y="3840480"/>
            <a:ext cx="-137160" cy="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149840" y="3977640"/>
            <a:ext cx="548640" cy="0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561320" y="3977640"/>
            <a:ext cx="-137160" cy="-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0561320" y="3977640"/>
            <a:ext cx="-137160" cy="73152"/>
          </a:xfrm>
          <a:prstGeom prst="line">
            <a:avLst/>
          </a:prstGeom>
          <a:noFill/>
          <a:ln w="19050">
            <a:solidFill>
              <a:srgbClr val="5CB85C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0698480" y="3703320"/>
            <a:ext cx="1371600" cy="457200"/>
          </a:xfrm>
          <a:prstGeom prst="rect">
            <a:avLst/>
          </a:prstGeom>
          <a:solidFill>
            <a:srgbClr val="F0F0F0"/>
          </a:solidFill>
          <a:ln w="12700">
            <a:solidFill>
              <a:srgbClr val="B0A0C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0698480" y="3703320"/>
            <a:ext cx="1371600" cy="0"/>
          </a:xfrm>
          <a:prstGeom prst="line">
            <a:avLst/>
          </a:prstGeom>
          <a:noFill/>
          <a:ln w="12700">
            <a:solidFill>
              <a:srgbClr val="B0A0C0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10972800" y="379476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B0A0C0"/>
                </a:solidFill>
              </a:rPr>
              <a:t>无风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457200" y="4846320"/>
            <a:ext cx="11247120" cy="1097280"/>
          </a:xfrm>
          <a:prstGeom prst="roundRect">
            <a:avLst>
              <a:gd name="adj" fmla="val 125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94360" y="491947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影响蒸发快慢的三要素</a:t>
            </a:r>
            <a:endParaRPr lang="en-US" sz="1300" dirty="0"/>
          </a:p>
        </p:txBody>
      </p:sp>
      <p:sp>
        <p:nvSpPr>
          <p:cNvPr id="56" name="Text 54"/>
          <p:cNvSpPr/>
          <p:nvPr/>
        </p:nvSpPr>
        <p:spPr>
          <a:xfrm>
            <a:off x="594360" y="5257800"/>
            <a:ext cx="10972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 ↑ → 蒸发 ↑      表面积 ↑ → 蒸发 ↑      空气流速 ↑ → 蒸发 ↑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女生友好比喻：晾衣服要「展开 + 通风 + 太阳晒」才干得快！就像洗完头发用吹风机（热风+大风）吹干更快~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58" name="Text 56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3 / 9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沸腾——剧烈的汽化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48640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🧪 沸腾实验装置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2743200" y="3840480"/>
            <a:ext cx="914400" cy="548640"/>
          </a:xfrm>
          <a:prstGeom prst="rect">
            <a:avLst>
              <a:gd name="adj" fmla="val 16667"/>
            </a:avLst>
          </a:prstGeom>
          <a:solidFill>
            <a:srgbClr val="6B5D7F"/>
          </a:solidFill>
          <a:ln/>
        </p:spPr>
      </p:sp>
      <p:sp>
        <p:nvSpPr>
          <p:cNvPr id="8" name="Shape 6"/>
          <p:cNvSpPr/>
          <p:nvPr/>
        </p:nvSpPr>
        <p:spPr>
          <a:xfrm>
            <a:off x="3200400" y="3840480"/>
            <a:ext cx="0" cy="-27432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017520" y="3566160"/>
            <a:ext cx="365760" cy="0"/>
          </a:xfrm>
          <a:prstGeom prst="line">
            <a:avLst/>
          </a:prstGeom>
          <a:noFill/>
          <a:ln w="25400">
            <a:solidFill>
              <a:srgbClr val="E889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560320" y="4434840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酒精灯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560320" y="3383280"/>
            <a:ext cx="1280160" cy="91440"/>
          </a:xfrm>
          <a:prstGeom prst="rect">
            <a:avLst/>
          </a:prstGeom>
          <a:solidFill>
            <a:srgbClr val="6B5D7F"/>
          </a:solidFill>
          <a:ln/>
        </p:spPr>
      </p:sp>
      <p:sp>
        <p:nvSpPr>
          <p:cNvPr id="12" name="Text 10"/>
          <p:cNvSpPr/>
          <p:nvPr/>
        </p:nvSpPr>
        <p:spPr>
          <a:xfrm>
            <a:off x="2743200" y="320040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5D7F"/>
                </a:solidFill>
              </a:rPr>
              <a:t>石棉网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468880" y="2286000"/>
            <a:ext cx="1463040" cy="1097280"/>
          </a:xfrm>
          <a:prstGeom prst="rect">
            <a:avLst/>
          </a:prstGeom>
          <a:solidFill>
            <a:srgbClr val="F0ECF8"/>
          </a:solidFill>
          <a:ln w="19050">
            <a:solidFill>
              <a:srgbClr val="B0A0C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514600" y="2834640"/>
            <a:ext cx="1371600" cy="50292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5" name="Shape 13"/>
          <p:cNvSpPr/>
          <p:nvPr/>
        </p:nvSpPr>
        <p:spPr>
          <a:xfrm>
            <a:off x="3017520" y="2743200"/>
            <a:ext cx="182880" cy="182880"/>
          </a:xfrm>
          <a:prstGeom prst="ellipse">
            <a:avLst/>
          </a:prstGeom>
          <a:solidFill>
            <a:srgbClr val="000000"/>
          </a:solidFill>
          <a:ln w="6350">
            <a:solidFill>
              <a:srgbClr val="4A90D9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834640" y="2606040"/>
            <a:ext cx="228600" cy="228600"/>
          </a:xfrm>
          <a:prstGeom prst="ellipse">
            <a:avLst/>
          </a:prstGeom>
          <a:solidFill>
            <a:srgbClr val="000000"/>
          </a:solidFill>
          <a:ln w="6350">
            <a:solidFill>
              <a:srgbClr val="4A90D9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063240" y="2468880"/>
            <a:ext cx="274320" cy="274320"/>
          </a:xfrm>
          <a:prstGeom prst="ellipse">
            <a:avLst/>
          </a:prstGeom>
          <a:solidFill>
            <a:srgbClr val="000000"/>
          </a:solidFill>
          <a:ln w="6350">
            <a:solidFill>
              <a:srgbClr val="4A90D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834640" y="2011680"/>
            <a:ext cx="0" cy="82296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2743200" y="278892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20" name="Text 18"/>
          <p:cNvSpPr/>
          <p:nvPr/>
        </p:nvSpPr>
        <p:spPr>
          <a:xfrm>
            <a:off x="1828800" y="210312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温度计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6217920" y="1005840"/>
            <a:ext cx="548640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📈 沸腾曲线（温度—时间）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858000" y="3840480"/>
            <a:ext cx="4114800" cy="0"/>
          </a:xfrm>
          <a:prstGeom prst="line">
            <a:avLst/>
          </a:prstGeom>
          <a:noFill/>
          <a:ln w="19050">
            <a:solidFill>
              <a:srgbClr val="3D2B5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6858000" y="3840480"/>
            <a:ext cx="0" cy="-2743200"/>
          </a:xfrm>
          <a:prstGeom prst="line">
            <a:avLst/>
          </a:prstGeom>
          <a:noFill/>
          <a:ln w="19050">
            <a:solidFill>
              <a:srgbClr val="3D2B5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698480" y="388620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时间 t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6400800" y="960120"/>
            <a:ext cx="10972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3D2B56"/>
                </a:solidFill>
              </a:rPr>
              <a:t>温度 T/℃</a:t>
            </a:r>
            <a:endParaRPr lang="en-US" sz="800" dirty="0"/>
          </a:p>
        </p:txBody>
      </p:sp>
      <p:sp>
        <p:nvSpPr>
          <p:cNvPr id="27" name="Shape 25"/>
          <p:cNvSpPr/>
          <p:nvPr/>
        </p:nvSpPr>
        <p:spPr>
          <a:xfrm>
            <a:off x="6766560" y="384048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400800" y="37490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0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766560" y="329184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0" y="320040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20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766560" y="274320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400800" y="265176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40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6766560" y="219456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00800" y="210312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60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6766560" y="164592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400800" y="155448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80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6766560" y="1097280"/>
            <a:ext cx="91440" cy="0"/>
          </a:xfrm>
          <a:prstGeom prst="line">
            <a:avLst/>
          </a:prstGeom>
          <a:noFill/>
          <a:ln w="6350">
            <a:solidFill>
              <a:srgbClr val="3D2B5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400800" y="1005840"/>
            <a:ext cx="3657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3D2B56"/>
                </a:solidFill>
              </a:rPr>
              <a:t>100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132320" y="3566160"/>
            <a:ext cx="1371600" cy="219456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503920" y="1097280"/>
            <a:ext cx="1828800" cy="0"/>
          </a:xfrm>
          <a:prstGeom prst="line">
            <a:avLst/>
          </a:prstGeom>
          <a:noFill/>
          <a:ln w="25400">
            <a:solidFill>
              <a:srgbClr val="E0505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418320" y="1097280"/>
            <a:ext cx="0" cy="365760"/>
          </a:xfrm>
          <a:prstGeom prst="line">
            <a:avLst/>
          </a:prstGeom>
          <a:noFill/>
          <a:ln w="12700">
            <a:solidFill>
              <a:srgbClr val="E05050"/>
            </a:solidFill>
            <a:prstDash val="dash"/>
          </a:ln>
        </p:spPr>
      </p:sp>
      <p:sp>
        <p:nvSpPr>
          <p:cNvPr id="42" name="Text 40"/>
          <p:cNvSpPr/>
          <p:nvPr/>
        </p:nvSpPr>
        <p:spPr>
          <a:xfrm>
            <a:off x="9418320" y="150876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E05050"/>
                </a:solidFill>
              </a:rPr>
              <a:t>沸点：温度保持不变！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57200" y="4754880"/>
            <a:ext cx="11247120" cy="1280160"/>
          </a:xfrm>
          <a:prstGeom prst="roundRect">
            <a:avLst>
              <a:gd name="adj" fmla="val 10714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94360" y="48280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沸腾的关键特征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594360" y="5166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在沸点温度下发生（不同液体沸点不同：水100℃、酒精78℃）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液体内部和表面同时剧烈汽化（大量气泡产生、上升、变大）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沸腾过程中持续吸热，但温度保持不变！（吸收的热量用来汽化，不是升温）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气压影响沸点：气压低→沸点低（高原上水不到100℃就沸腾）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4 / 9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蒸发 vs 沸腾——它们不一样！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3035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💧 蒸发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2194560"/>
            <a:ext cx="2743200" cy="731520"/>
          </a:xfrm>
          <a:prstGeom prst="rect">
            <a:avLst/>
          </a:prstGeom>
          <a:solidFill>
            <a:srgbClr val="4A90D9"/>
          </a:solidFill>
          <a:ln w="12700">
            <a:solidFill>
              <a:srgbClr val="4A90D9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71600" y="2194560"/>
            <a:ext cx="2743200" cy="0"/>
          </a:xfrm>
          <a:prstGeom prst="line">
            <a:avLst/>
          </a:prstGeom>
          <a:noFill/>
          <a:ln w="19050">
            <a:solidFill>
              <a:srgbClr val="4A90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0" y="23774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液体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1828800" y="2148840"/>
            <a:ext cx="0" cy="-54864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11" name="Shape 9"/>
          <p:cNvSpPr/>
          <p:nvPr/>
        </p:nvSpPr>
        <p:spPr>
          <a:xfrm>
            <a:off x="2286000" y="2148840"/>
            <a:ext cx="0" cy="-54864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12" name="Shape 10"/>
          <p:cNvSpPr/>
          <p:nvPr/>
        </p:nvSpPr>
        <p:spPr>
          <a:xfrm>
            <a:off x="2743200" y="2148840"/>
            <a:ext cx="0" cy="-54864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13" name="Shape 11"/>
          <p:cNvSpPr/>
          <p:nvPr/>
        </p:nvSpPr>
        <p:spPr>
          <a:xfrm>
            <a:off x="3200400" y="2148840"/>
            <a:ext cx="0" cy="-54864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3657600" y="2148840"/>
            <a:ext cx="0" cy="-548640"/>
          </a:xfrm>
          <a:prstGeom prst="line">
            <a:avLst/>
          </a:prstGeom>
          <a:noFill/>
          <a:ln w="12700">
            <a:solidFill>
              <a:srgbClr val="4A90D9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1645920" y="15544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只在表面发生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缓慢的汽化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6217920" y="1005840"/>
            <a:ext cx="54864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🫧 沸腾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858000" y="2194560"/>
            <a:ext cx="2743200" cy="731520"/>
          </a:xfrm>
          <a:prstGeom prst="rect">
            <a:avLst/>
          </a:prstGeom>
          <a:solidFill>
            <a:srgbClr val="E05050"/>
          </a:solidFill>
          <a:ln w="12700">
            <a:solidFill>
              <a:srgbClr val="E0505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858000" y="2194560"/>
            <a:ext cx="2743200" cy="0"/>
          </a:xfrm>
          <a:prstGeom prst="line">
            <a:avLst/>
          </a:prstGeom>
          <a:noFill/>
          <a:ln w="19050">
            <a:solidFill>
              <a:srgbClr val="E0505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772400" y="23774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液体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310093" y="1620906"/>
            <a:ext cx="309906" cy="309906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995602" y="1728115"/>
            <a:ext cx="298990" cy="298990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190485" y="1396290"/>
            <a:ext cx="108963" cy="108963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760452" y="1555324"/>
            <a:ext cx="171213" cy="171213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34751" y="1232240"/>
            <a:ext cx="172128" cy="172128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004468" y="1680409"/>
            <a:ext cx="340480" cy="340480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594197" y="1261023"/>
            <a:ext cx="195367" cy="195367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93672" y="1374211"/>
            <a:ext cx="256692" cy="256692"/>
          </a:xfrm>
          <a:prstGeom prst="ellipse">
            <a:avLst/>
          </a:prstGeom>
          <a:solidFill>
            <a:srgbClr val="000000"/>
          </a:solidFill>
          <a:ln w="6350">
            <a:solidFill>
              <a:srgbClr val="E0505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0" y="13716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内部和表面同时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剧烈汽化！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蒸发 vs 沸腾 对比表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比较项目          蒸发                        沸腾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发生部位          只在液体表面               液体内部和表面同时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温度条件          任何温度下都能发生         只在沸点温度下发生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剧烈程度          缓慢、安静                 剧烈、翻滚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气泡              无气泡                     大量气泡产生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温度变化          自身温度降低（致冷）       温度保持不变（沸点）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影响因素          温度、表面积、空气流速      气压（影响沸点）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5 / 9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液化——气态变液态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82296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BC9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液化的概念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物质从气态变为液态的过程。液化需要放热。两种方式：① 降低温度  ② 压缩体积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57200" y="2103120"/>
            <a:ext cx="5303520" cy="384048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217627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🌡 方法一：降低温度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1371600" y="2743200"/>
            <a:ext cx="0" cy="13716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2743200"/>
            <a:ext cx="0" cy="137160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371600" y="4114800"/>
            <a:ext cx="2286000" cy="0"/>
          </a:xfrm>
          <a:prstGeom prst="line">
            <a:avLst/>
          </a:prstGeom>
          <a:noFill/>
          <a:ln w="25400">
            <a:solidFill>
              <a:srgbClr val="6B5D7F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920240" y="2651760"/>
            <a:ext cx="-91440" cy="-365760"/>
          </a:xfrm>
          <a:prstGeom prst="line">
            <a:avLst/>
          </a:prstGeom>
          <a:noFill/>
          <a:ln w="10160">
            <a:solidFill>
              <a:srgbClr val="B0A0C0"/>
            </a:solidFill>
            <a:prstDash val="dash"/>
          </a:ln>
        </p:spPr>
      </p:sp>
      <p:sp>
        <p:nvSpPr>
          <p:cNvPr id="14" name="Shape 12"/>
          <p:cNvSpPr/>
          <p:nvPr/>
        </p:nvSpPr>
        <p:spPr>
          <a:xfrm>
            <a:off x="2286000" y="2651760"/>
            <a:ext cx="-91440" cy="-365760"/>
          </a:xfrm>
          <a:prstGeom prst="line">
            <a:avLst/>
          </a:prstGeom>
          <a:noFill/>
          <a:ln w="10160">
            <a:solidFill>
              <a:srgbClr val="B0A0C0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2651760" y="2651760"/>
            <a:ext cx="-91440" cy="-365760"/>
          </a:xfrm>
          <a:prstGeom prst="line">
            <a:avLst/>
          </a:prstGeom>
          <a:noFill/>
          <a:ln w="10160">
            <a:solidFill>
              <a:srgbClr val="B0A0C0"/>
            </a:solidFill>
            <a:prstDash val="dash"/>
          </a:ln>
        </p:spPr>
      </p:sp>
      <p:sp>
        <p:nvSpPr>
          <p:cNvPr id="16" name="Shape 14"/>
          <p:cNvSpPr/>
          <p:nvPr/>
        </p:nvSpPr>
        <p:spPr>
          <a:xfrm>
            <a:off x="3017520" y="2651760"/>
            <a:ext cx="-91440" cy="-365760"/>
          </a:xfrm>
          <a:prstGeom prst="line">
            <a:avLst/>
          </a:prstGeom>
          <a:noFill/>
          <a:ln w="10160">
            <a:solidFill>
              <a:srgbClr val="B0A0C0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1920240" y="329184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05050"/>
                </a:solidFill>
              </a:rPr>
              <a:t>热水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1188720" y="2606040"/>
            <a:ext cx="2651760" cy="109728"/>
          </a:xfrm>
          <a:prstGeom prst="rect">
            <a:avLst/>
          </a:prstGeom>
          <a:solidFill>
            <a:srgbClr val="6B5D7F"/>
          </a:solidFill>
          <a:ln/>
        </p:spPr>
      </p:sp>
      <p:sp>
        <p:nvSpPr>
          <p:cNvPr id="19" name="Text 17"/>
          <p:cNvSpPr/>
          <p:nvPr/>
        </p:nvSpPr>
        <p:spPr>
          <a:xfrm>
            <a:off x="2103120" y="233172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6B5D7F"/>
                </a:solidFill>
              </a:rPr>
              <a:t>杯盖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1828800" y="2377440"/>
            <a:ext cx="137160" cy="9144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1" name="Shape 19"/>
          <p:cNvSpPr/>
          <p:nvPr/>
        </p:nvSpPr>
        <p:spPr>
          <a:xfrm>
            <a:off x="2286000" y="2423160"/>
            <a:ext cx="109728" cy="73152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2" name="Shape 20"/>
          <p:cNvSpPr/>
          <p:nvPr/>
        </p:nvSpPr>
        <p:spPr>
          <a:xfrm>
            <a:off x="2834640" y="2359152"/>
            <a:ext cx="128016" cy="82296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23" name="Text 21"/>
          <p:cNvSpPr/>
          <p:nvPr/>
        </p:nvSpPr>
        <p:spPr>
          <a:xfrm>
            <a:off x="1645920" y="1920240"/>
            <a:ext cx="1645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水蒸气遇冷→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液化成小水滴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4114800" y="2560320"/>
            <a:ext cx="1645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生活例子：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冬天呼出「白气」（水蒸气液化）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冷饮瓶外壁的水珠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早晨的露水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浴室镜子上的水雾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217920" y="2103120"/>
            <a:ext cx="5486400" cy="3840480"/>
          </a:xfrm>
          <a:prstGeom prst="round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55080" y="217627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🔧 方法二：压缩体积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7315200" y="2926080"/>
            <a:ext cx="2011680" cy="2011680"/>
          </a:xfrm>
          <a:prstGeom prst="ellipse">
            <a:avLst/>
          </a:prstGeom>
          <a:solidFill>
            <a:srgbClr val="B0A0C0"/>
          </a:solidFill>
          <a:ln w="25400">
            <a:solidFill>
              <a:srgbClr val="6B5D7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8046720" y="2560320"/>
            <a:ext cx="548640" cy="457200"/>
          </a:xfrm>
          <a:prstGeom prst="rect">
            <a:avLst/>
          </a:prstGeom>
          <a:solidFill>
            <a:srgbClr val="6B5D7F"/>
          </a:solidFill>
          <a:ln/>
        </p:spPr>
      </p:sp>
      <p:sp>
        <p:nvSpPr>
          <p:cNvPr id="29" name="Shape 27"/>
          <p:cNvSpPr/>
          <p:nvPr/>
        </p:nvSpPr>
        <p:spPr>
          <a:xfrm>
            <a:off x="8321040" y="2560320"/>
            <a:ext cx="0" cy="-274320"/>
          </a:xfrm>
          <a:prstGeom prst="line">
            <a:avLst/>
          </a:prstGeom>
          <a:noFill/>
          <a:ln w="19050">
            <a:solidFill>
              <a:srgbClr val="6B5D7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624952" y="3424233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1" name="Shape 29"/>
          <p:cNvSpPr/>
          <p:nvPr/>
        </p:nvSpPr>
        <p:spPr>
          <a:xfrm>
            <a:off x="8379983" y="3498965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2" name="Shape 30"/>
          <p:cNvSpPr/>
          <p:nvPr/>
        </p:nvSpPr>
        <p:spPr>
          <a:xfrm>
            <a:off x="8548919" y="3907649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3" name="Shape 31"/>
          <p:cNvSpPr/>
          <p:nvPr/>
        </p:nvSpPr>
        <p:spPr>
          <a:xfrm>
            <a:off x="8705459" y="4047226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4" name="Shape 32"/>
          <p:cNvSpPr/>
          <p:nvPr/>
        </p:nvSpPr>
        <p:spPr>
          <a:xfrm>
            <a:off x="8264485" y="3909344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5" name="Shape 33"/>
          <p:cNvSpPr/>
          <p:nvPr/>
        </p:nvSpPr>
        <p:spPr>
          <a:xfrm>
            <a:off x="8611082" y="3935991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6" name="Shape 34"/>
          <p:cNvSpPr/>
          <p:nvPr/>
        </p:nvSpPr>
        <p:spPr>
          <a:xfrm>
            <a:off x="8864694" y="4417497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7" name="Shape 35"/>
          <p:cNvSpPr/>
          <p:nvPr/>
        </p:nvSpPr>
        <p:spPr>
          <a:xfrm>
            <a:off x="8218634" y="3967917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8" name="Shape 36"/>
          <p:cNvSpPr/>
          <p:nvPr/>
        </p:nvSpPr>
        <p:spPr>
          <a:xfrm>
            <a:off x="8434772" y="3711876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39" name="Shape 37"/>
          <p:cNvSpPr/>
          <p:nvPr/>
        </p:nvSpPr>
        <p:spPr>
          <a:xfrm>
            <a:off x="8836197" y="4240339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0" name="Shape 38"/>
          <p:cNvSpPr/>
          <p:nvPr/>
        </p:nvSpPr>
        <p:spPr>
          <a:xfrm>
            <a:off x="8869528" y="3436560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1" name="Shape 39"/>
          <p:cNvSpPr/>
          <p:nvPr/>
        </p:nvSpPr>
        <p:spPr>
          <a:xfrm>
            <a:off x="8134108" y="3561096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2" name="Shape 40"/>
          <p:cNvSpPr/>
          <p:nvPr/>
        </p:nvSpPr>
        <p:spPr>
          <a:xfrm>
            <a:off x="8041039" y="3538776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3" name="Shape 41"/>
          <p:cNvSpPr/>
          <p:nvPr/>
        </p:nvSpPr>
        <p:spPr>
          <a:xfrm>
            <a:off x="7798718" y="4415478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4" name="Shape 42"/>
          <p:cNvSpPr/>
          <p:nvPr/>
        </p:nvSpPr>
        <p:spPr>
          <a:xfrm>
            <a:off x="8163464" y="3872150"/>
            <a:ext cx="109728" cy="109728"/>
          </a:xfrm>
          <a:prstGeom prst="ellipse">
            <a:avLst/>
          </a:prstGeom>
          <a:solidFill>
            <a:srgbClr val="5CB85C"/>
          </a:solidFill>
          <a:ln/>
        </p:spPr>
      </p:sp>
      <p:sp>
        <p:nvSpPr>
          <p:cNvPr id="45" name="Text 43"/>
          <p:cNvSpPr/>
          <p:nvPr/>
        </p:nvSpPr>
        <p:spPr>
          <a:xfrm>
            <a:off x="7589520" y="5120640"/>
            <a:ext cx="14630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液化石油气罐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气体被压缩→液化</a:t>
            </a:r>
            <a:endParaRPr lang="en-US" sz="800" dirty="0"/>
          </a:p>
          <a:p>
            <a:pPr algn="ctr"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储存在罐中</a:t>
            </a:r>
            <a:endParaRPr lang="en-US" sz="800" dirty="0"/>
          </a:p>
        </p:txBody>
      </p:sp>
      <p:sp>
        <p:nvSpPr>
          <p:cNvPr id="46" name="Shape 44"/>
          <p:cNvSpPr/>
          <p:nvPr/>
        </p:nvSpPr>
        <p:spPr>
          <a:xfrm>
            <a:off x="9601200" y="3840480"/>
            <a:ext cx="731520" cy="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195560" y="3840480"/>
            <a:ext cx="-137160" cy="-9144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195560" y="3840480"/>
            <a:ext cx="-137160" cy="91440"/>
          </a:xfrm>
          <a:prstGeom prst="line">
            <a:avLst/>
          </a:prstGeom>
          <a:noFill/>
          <a:ln w="25400">
            <a:solidFill>
              <a:srgbClr val="5CB85C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692640" y="347472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加压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液化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9601200" y="2560320"/>
            <a:ext cx="164592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生活例子：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液化石油气（LPG）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打火机里的液体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空调制冷剂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液氮（压缩+降温）</a:t>
            </a:r>
            <a:endParaRPr lang="en-US" sz="900" dirty="0"/>
          </a:p>
        </p:txBody>
      </p:sp>
      <p:sp>
        <p:nvSpPr>
          <p:cNvPr id="51" name="Text 4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6 / 9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💧 蒸发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任何温度下发生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只在液体表面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缓慢汽化，吸热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致冷作用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三要素影响速度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🫧 沸腾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只在沸点下发生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内部+表面同时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剧烈汽化，吸热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温度保持不变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气压影响沸点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BC9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💨 液化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气态→液态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放热过程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方式1：降低温度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方式2：压缩体积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生活中很常见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⚖ 对比记忆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蒸发：缓慢、表面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沸腾：剧烈、内外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汽化都吸热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液化都放热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汽化⇌液化互逆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核心口诀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「蒸发缓慢在表面，沸腾剧烈到沸点；汽化吸热液化放，降温压缩两手段。」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蒸发三要素：温度高、面积大、通风好 → 蒸发快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沸腾两特点：到沸点才沸腾、沸腾时温度不变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液化两方法：降温（如白气）、压缩（如液化气罐）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女生友好小贴士：洗完澡镜子上的水雾是液化，过一会儿水雾消失是蒸发——两个过程刚好相反！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夏天游泳后感觉冷是蒸发吸热，冬天呼出「白气」是水蒸气液化放热~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7 / 9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练一练（1）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汽化包括哪两种方式？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熔化和凝固  B. 蒸发和沸腾  C. 升华和凝华  D. 液化和凝固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影响蒸发快慢的因素不包括（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温度  B. 表面积  C. 液体颜色  D. 空气流速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水沸腾时，下列说法正确的是（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温度持续升高  B. 不再吸热  C. 温度保持不变  D. 气泡消失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冬天呼出「白气」是什么现象？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汽化  B. 液化  C. 升华  D. 凝固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下列哪个是压缩体积液化的应用？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湿衣服晾干  B. 液化石油气  C. 水烧开  D. 酒精蒸发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游泳上岸后感觉冷，主要原因是（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水温比气温低  B. 水蒸发吸热  C. 风吹的  D. 心理作用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0ECF8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蒸发和沸腾是本章最重要的两个概念，记住它们的区别和联系，物理就变得简单多啦~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8 / 9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7B5EA7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练一练（2）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9B7EC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7. 下列措施中，能减慢蒸发的是（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将湿衣服展开晾晒  B. 把蔬菜用保鲜膜包好放入冰箱  C. 用吹风机吹干头发  D. 把粮食晒在阳光下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8. 关于汽化和液化，下列说法正确的是（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汽化放热，液化吸热  B. 汽化吸热，液化放热  C. 都吸热  D. 都放热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9. 高原上煮鸡蛋不容易熟，是因为（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高原温度低  B. 气压低导致沸点降低  C. 水不够热  D. 鸡蛋不同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10. 蒸发和沸腾的相同点是（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都在沸点发生  B. 都只在表面发生  C. 都需要吸热  D. 都剧烈发生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11. 夏天在房间里洒水会感到凉快，原因是（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水的温度低  B. 水蒸发吸热  C. 水液化放热  D. 心理作用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9B7EC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12. 烧水时壶嘴喷出的「白气」是（ ）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4A6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水蒸气  B. 小水珠（液态）  C. 空气  D. 烟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F0ECF8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D2B5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✨ 生活处处有物理！下次看到「白气」、感觉游泳后冷、观察烧水时——想想汽化和液化吧~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A0C0"/>
                </a:solidFill>
              </a:rPr>
              <a:t>9 /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4.2 汽化和液化</dc:title>
  <dc:subject>PptxGenJS Presentation</dc:subject>
  <dc:creator>苏科版物理教研组</dc:creator>
  <cp:lastModifiedBy>苏科版物理教研组</cp:lastModifiedBy>
  <cp:revision>1</cp:revision>
  <dcterms:created xsi:type="dcterms:W3CDTF">2026-08-03T08:11:44Z</dcterms:created>
  <dcterms:modified xsi:type="dcterms:W3CDTF">2026-08-03T08:11:44Z</dcterms:modified>
</cp:coreProperties>
</file>