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B5EA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4.1 物质的三态 温度的测量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DC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固液气三态 · 温度计的使用 · 体温计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0C0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D0C0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下列关于物质三态的说法，正确的是（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35024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液态物质没有固定的体积  B. 气态物质有固定的形状  C. 固态物质有固定的形状和体积  D. 液态物质不能流动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1556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56232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883664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摄氏温度中，0℃的规定是（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185416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冰的温度  B. 标准大气压下冰水混合物的温度  C. 水的温度  D. 室温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19659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06624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34056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使用温度计时，下列做法正确的是（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35808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玻璃泡碰到容器底  B. 读数时视线与液面平齐  C. 超过量程使用  D. 不等到示数稳定就读数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163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557016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584448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体温计可以离开人体读数的原因是（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886200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分度值小  B. 量程窄  C. 有缩口结构  D. 水银多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666744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07408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434840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物质由固态变为液态的过程叫（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736592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凝固  B. 熔化  C. 汽化  D. 液化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51713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257800"/>
            <a:ext cx="868680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285232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体温计的量程是（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586984"/>
            <a:ext cx="77724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-20℃~110℃  B. -30℃~50℃  C. 35℃~42℃  D. 0℃~100℃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36752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08076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0ECF8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0819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物质的三态就在我们身边！冰、水、水蒸气都是同一种物质的不同状态——想想看，你还知道哪些？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10 /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物质的三态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🔲 固态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91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形状：有固定形状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体积：有固定体积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流动性：不能流动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举例：冰、铁、木头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分子排列：紧密有序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💧 液态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91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形状：无固定形状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（随容器改变）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体积：有固定体积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流动性：能流动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举例：水、酒精、牛奶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分子排列：较松散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💨 气态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形状：无固定形状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体积：无固定体积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（充满整个容器）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流动性：极易流动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举例：水蒸气、氧气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分子排列：自由运动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🔄 三态之间的转化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←→ 液态 ←→ 气态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（熔化/凝固）（汽化/液化）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 ←→ 气态（直接转化）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（升华/凝华）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水是生活中最常见的例子：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冰（固态）→ 熔化 → 水（液态）→ 汽化 → 水蒸气（气态）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反过来：水蒸气 → 液化 → 水 → 凝固 → 冰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2 / 10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温度与摄氏温度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🌡 温度的概念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66928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温度：表示物体冷热程度的物理量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单位：摄氏度（℃）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读作「摄氏度」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摄氏温度的规定：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0℃：标准大气压下冰水混合物的温度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100℃：标准大气压下沸水的温度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0~100℃之间分100等份，每份1℃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766560" y="1005840"/>
            <a:ext cx="50292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摄氏温标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0" y="1645920"/>
            <a:ext cx="320040" cy="1828800"/>
          </a:xfrm>
          <a:prstGeom prst="roundRect">
            <a:avLst>
              <a:gd name="adj" fmla="val 22857"/>
            </a:avLst>
          </a:prstGeom>
          <a:solidFill>
            <a:srgbClr val="FFFFFF"/>
          </a:solidFill>
          <a:ln w="19050">
            <a:solidFill>
              <a:srgbClr val="6B5D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052560" y="3337560"/>
            <a:ext cx="502920" cy="50292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2" name="Shape 10"/>
          <p:cNvSpPr/>
          <p:nvPr/>
        </p:nvSpPr>
        <p:spPr>
          <a:xfrm>
            <a:off x="9464040" y="1828800"/>
            <a:ext cx="-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01200" y="16916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100℃ 沸水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9464040" y="2743200"/>
            <a:ext cx="-274320" cy="0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0" y="260604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0℃ 冰水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9601200" y="210312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100等份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457200" y="3566160"/>
            <a:ext cx="1124712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6393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生活中的常见温度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3977640"/>
            <a:ext cx="1097280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人体正常体温：约 37℃（体温计测量的就是它～）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夏天室温：约 25~30℃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冬天室温：约 10~15℃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冰箱冷藏：约 4℃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冰箱冷冻：约 -18℃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沸水：100℃（标准大气压下）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冰水混合物：0℃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你知道吗？人的体温在一天中也会变化：早晨低一点，傍晚高一点～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3 /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温度计的原理与种类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⚙ 工作原理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66928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原理：液体的热胀冷缩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受热 → 液体膨胀 → 液面上升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遇冷 → 液体收缩 → 液面下降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温度计就像温度的眼睛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热了就「长高」，冷了就「缩回去」～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766560" y="1005840"/>
            <a:ext cx="50292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📋 三种常见温度计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903720" y="1417320"/>
            <a:ext cx="475488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实验室温度计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量程：-20℃~110℃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分度值：1℃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寒暑表（家用）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量程：-30℃~50℃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分度值：1℃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体温计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量程：35℃~42℃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分度值：0.1℃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57200" y="3566160"/>
            <a:ext cx="1124712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36393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三种温度计对比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1828800" y="4114800"/>
            <a:ext cx="274320" cy="18288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4A90D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810512" y="5715000"/>
            <a:ext cx="310896" cy="310896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5" name="Shape 13"/>
          <p:cNvSpPr/>
          <p:nvPr/>
        </p:nvSpPr>
        <p:spPr>
          <a:xfrm>
            <a:off x="1901952" y="4480560"/>
            <a:ext cx="128016" cy="109728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16" name="Text 14"/>
          <p:cNvSpPr/>
          <p:nvPr/>
        </p:nvSpPr>
        <p:spPr>
          <a:xfrm>
            <a:off x="1097280" y="608076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实验室温度计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1097280" y="630936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4A6A"/>
                </a:solidFill>
              </a:rPr>
              <a:t>量程:-20~110℃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5029200" y="4114800"/>
            <a:ext cx="274320" cy="13716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5CB85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010912" y="5257800"/>
            <a:ext cx="310896" cy="310896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0" name="Shape 18"/>
          <p:cNvSpPr/>
          <p:nvPr/>
        </p:nvSpPr>
        <p:spPr>
          <a:xfrm>
            <a:off x="5102352" y="4389120"/>
            <a:ext cx="128016" cy="82296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21" name="Text 19"/>
          <p:cNvSpPr/>
          <p:nvPr/>
        </p:nvSpPr>
        <p:spPr>
          <a:xfrm>
            <a:off x="4297680" y="562356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寒暑表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4297680" y="585216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4A6A"/>
                </a:solidFill>
              </a:rPr>
              <a:t>量程:-30~50℃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229600" y="4114800"/>
            <a:ext cx="274320" cy="10972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9050">
            <a:solidFill>
              <a:srgbClr val="E0505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211312" y="4983480"/>
            <a:ext cx="310896" cy="310896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5" name="Shape 23"/>
          <p:cNvSpPr/>
          <p:nvPr/>
        </p:nvSpPr>
        <p:spPr>
          <a:xfrm>
            <a:off x="8302752" y="4334256"/>
            <a:ext cx="128016" cy="658368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0" y="53492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体温计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7498080" y="5577840"/>
            <a:ext cx="18288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A4A6A"/>
                </a:solidFill>
              </a:rPr>
              <a:t>量程:35~42℃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4 /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温度计的使用——三看四会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👀 三看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2120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一看 量程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确定温度计最大测量范围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被测温度不能超过量程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否则温度计会损坏！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二看 分度值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温度计最小一格代表多少度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分度值越小越精确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三看 零刻度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确定零刻度的位置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读数时要区分零上零下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1005840"/>
            <a:ext cx="54864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🖐 四会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55080" y="1417320"/>
            <a:ext cx="52120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会选：根据测量需求选择合适的温度计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会放：温度计玻璃泡全部浸入被测液体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不要碰到容器底或容器壁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会读：待示数稳定后再读数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视线与液柱上表面相平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不能离开被测液体读数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会记：记录数值+单位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如：25℃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5 /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温度计读数练习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05840" y="146304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9264" y="256032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9" name="Shape 7"/>
          <p:cNvSpPr/>
          <p:nvPr/>
        </p:nvSpPr>
        <p:spPr>
          <a:xfrm>
            <a:off x="1234440" y="155448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234440" y="177393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234440" y="199339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234440" y="221284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234440" y="243230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234440" y="265176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42416" y="1737360"/>
            <a:ext cx="155448" cy="82296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16" name="Shape 14"/>
          <p:cNvSpPr/>
          <p:nvPr/>
        </p:nvSpPr>
        <p:spPr>
          <a:xfrm>
            <a:off x="1280160" y="1737360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45920" y="16459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15℃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31520" y="146304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零上15℃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视线与液面平齐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直接读数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29768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练习2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846320" y="146304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09744" y="256032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3" name="Shape 21"/>
          <p:cNvSpPr/>
          <p:nvPr/>
        </p:nvSpPr>
        <p:spPr>
          <a:xfrm>
            <a:off x="5074920" y="155448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74920" y="177393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074920" y="199339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074920" y="221284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74920" y="243230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074920" y="265176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82896" y="2286000"/>
            <a:ext cx="155448" cy="274320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30" name="Shape 28"/>
          <p:cNvSpPr/>
          <p:nvPr/>
        </p:nvSpPr>
        <p:spPr>
          <a:xfrm>
            <a:off x="5120640" y="2286000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486400" y="219456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-5℃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4572000" y="146304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零下5℃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从0℃向下数5格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注意是零下！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13816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练习3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8686800" y="146304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650224" y="256032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37" name="Shape 35"/>
          <p:cNvSpPr/>
          <p:nvPr/>
        </p:nvSpPr>
        <p:spPr>
          <a:xfrm>
            <a:off x="8915400" y="155448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915400" y="177393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915400" y="199339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915400" y="221284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915400" y="243230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915400" y="265176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723376" y="1133856"/>
            <a:ext cx="155448" cy="1426464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44" name="Shape 42"/>
          <p:cNvSpPr/>
          <p:nvPr/>
        </p:nvSpPr>
        <p:spPr>
          <a:xfrm>
            <a:off x="8961120" y="1133856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326880" y="1042416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37℃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8412480" y="146304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37℃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分度值0.1℃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准确读数为37.0℃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45720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9436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练习4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1005840" y="365760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969264" y="475488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51" name="Shape 49"/>
          <p:cNvSpPr/>
          <p:nvPr/>
        </p:nvSpPr>
        <p:spPr>
          <a:xfrm>
            <a:off x="1234440" y="374904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234440" y="396849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234440" y="418795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234440" y="440740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1234440" y="462686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234440" y="484632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42416" y="4672584"/>
            <a:ext cx="155448" cy="82296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58" name="Shape 56"/>
          <p:cNvSpPr/>
          <p:nvPr/>
        </p:nvSpPr>
        <p:spPr>
          <a:xfrm>
            <a:off x="1280160" y="4672584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1645920" y="4581144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-12℃</a:t>
            </a:r>
            <a:endParaRPr lang="en-US" sz="900" dirty="0"/>
          </a:p>
        </p:txBody>
      </p:sp>
      <p:sp>
        <p:nvSpPr>
          <p:cNvPr id="60" name="Text 58"/>
          <p:cNvSpPr/>
          <p:nvPr/>
        </p:nvSpPr>
        <p:spPr>
          <a:xfrm>
            <a:off x="731520" y="365760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零下12℃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零下读数从0开始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向下数12格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429768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443484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练习5</a:t>
            </a:r>
            <a:endParaRPr lang="en-US" sz="1300" dirty="0"/>
          </a:p>
        </p:txBody>
      </p:sp>
      <p:sp>
        <p:nvSpPr>
          <p:cNvPr id="63" name="Shape 61"/>
          <p:cNvSpPr/>
          <p:nvPr/>
        </p:nvSpPr>
        <p:spPr>
          <a:xfrm>
            <a:off x="4846320" y="365760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4809744" y="475488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65" name="Shape 63"/>
          <p:cNvSpPr/>
          <p:nvPr/>
        </p:nvSpPr>
        <p:spPr>
          <a:xfrm>
            <a:off x="5074920" y="374904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5074920" y="396849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5074920" y="418795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5074920" y="440740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074920" y="462686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5074920" y="484632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4882896" y="3712464"/>
            <a:ext cx="155448" cy="1042416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72" name="Shape 70"/>
          <p:cNvSpPr/>
          <p:nvPr/>
        </p:nvSpPr>
        <p:spPr>
          <a:xfrm>
            <a:off x="5120640" y="3712464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486400" y="3621024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23℃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4572000" y="365760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23℃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注意分度值是1℃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估读没有必要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813816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827532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练习6</a:t>
            </a:r>
            <a:endParaRPr lang="en-US" sz="1300" dirty="0"/>
          </a:p>
        </p:txBody>
      </p:sp>
      <p:sp>
        <p:nvSpPr>
          <p:cNvPr id="77" name="Shape 75"/>
          <p:cNvSpPr/>
          <p:nvPr/>
        </p:nvSpPr>
        <p:spPr>
          <a:xfrm>
            <a:off x="8686800" y="3657600"/>
            <a:ext cx="228600" cy="118872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8650224" y="4754880"/>
            <a:ext cx="301752" cy="32004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79" name="Shape 77"/>
          <p:cNvSpPr/>
          <p:nvPr/>
        </p:nvSpPr>
        <p:spPr>
          <a:xfrm>
            <a:off x="8915400" y="374904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915400" y="3968496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8915400" y="4187952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8915400" y="4407408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8915400" y="4626864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915400" y="4846320"/>
            <a:ext cx="-182880" cy="0"/>
          </a:xfrm>
          <a:prstGeom prst="line">
            <a:avLst/>
          </a:prstGeom>
          <a:noFill/>
          <a:ln w="10160">
            <a:solidFill>
              <a:srgbClr val="6B5D7F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8723376" y="4357116"/>
            <a:ext cx="155448" cy="397764"/>
          </a:xfrm>
          <a:prstGeom prst="rect">
            <a:avLst/>
          </a:prstGeom>
          <a:solidFill>
            <a:srgbClr val="E05050"/>
          </a:solidFill>
          <a:ln/>
        </p:spPr>
      </p:sp>
      <p:sp>
        <p:nvSpPr>
          <p:cNvPr id="86" name="Shape 84"/>
          <p:cNvSpPr/>
          <p:nvPr/>
        </p:nvSpPr>
        <p:spPr>
          <a:xfrm>
            <a:off x="8961120" y="4357116"/>
            <a:ext cx="36576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9326880" y="4265676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-0.5℃</a:t>
            </a:r>
            <a:endParaRPr lang="en-US" sz="900" dirty="0"/>
          </a:p>
        </p:txBody>
      </p:sp>
      <p:sp>
        <p:nvSpPr>
          <p:cNvPr id="88" name="Text 86"/>
          <p:cNvSpPr/>
          <p:nvPr/>
        </p:nvSpPr>
        <p:spPr>
          <a:xfrm>
            <a:off x="8412480" y="3657600"/>
            <a:ext cx="29260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-0.5℃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在0℃和-1℃之间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估计半个分度值</a:t>
            </a:r>
            <a:endParaRPr lang="en-US" sz="900" dirty="0"/>
          </a:p>
        </p:txBody>
      </p:sp>
      <p:sp>
        <p:nvSpPr>
          <p:cNvPr id="89" name="Text 87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90" name="Text 88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6 /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体温计——特殊构造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体温计的特点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6692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量程：35℃ ~ 42℃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（窄量程高精度）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分度值：0.1℃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（比普通温度计精确10倍）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⭐ 特殊构造：缩口！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玻璃泡上方有一个很细的弯曲处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温度降低时水银在这里断开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所以体温计可以离开人体读数！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766560" y="1005840"/>
            <a:ext cx="50292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缩口结构放大图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955280" y="2377440"/>
            <a:ext cx="731520" cy="548640"/>
          </a:xfrm>
          <a:prstGeom prst="ellipse">
            <a:avLst/>
          </a:prstGeom>
          <a:solidFill>
            <a:srgbClr val="E05050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0" y="301752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玻璃泡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(水银)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8229600" y="1645920"/>
            <a:ext cx="109728" cy="777240"/>
          </a:xfrm>
          <a:prstGeom prst="rect">
            <a:avLst/>
          </a:prstGeom>
          <a:solidFill>
            <a:srgbClr val="E05050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0" y="2148840"/>
            <a:ext cx="0" cy="0"/>
          </a:xfrm>
          <a:prstGeom prst="line">
            <a:avLst/>
          </a:prstGeom>
          <a:noFill/>
          <a:ln w="6350">
            <a:solidFill>
              <a:srgbClr val="4A90D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46720" y="2057400"/>
            <a:ext cx="457200" cy="182880"/>
          </a:xfrm>
          <a:prstGeom prst="ellipse">
            <a:avLst/>
          </a:prstGeom>
          <a:solidFill>
            <a:srgbClr val="000000"/>
          </a:solidFill>
          <a:ln w="19050">
            <a:solidFill>
              <a:srgbClr val="4A90D9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8595360" y="2011680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4A90D9"/>
                </a:solidFill>
              </a:rPr>
              <a:t>缩口！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8595360" y="2103120"/>
            <a:ext cx="-182880" cy="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66760" y="1737360"/>
            <a:ext cx="228600" cy="0"/>
          </a:xfrm>
          <a:prstGeom prst="line">
            <a:avLst/>
          </a:prstGeom>
          <a:noFill/>
          <a:ln w="6350">
            <a:solidFill>
              <a:srgbClr val="6B5D7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366760" y="1828800"/>
            <a:ext cx="228600" cy="0"/>
          </a:xfrm>
          <a:prstGeom prst="line">
            <a:avLst/>
          </a:prstGeom>
          <a:noFill/>
          <a:ln w="6350">
            <a:solidFill>
              <a:srgbClr val="6B5D7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366760" y="1920240"/>
            <a:ext cx="228600" cy="0"/>
          </a:xfrm>
          <a:prstGeom prst="line">
            <a:avLst/>
          </a:prstGeom>
          <a:noFill/>
          <a:ln w="6350">
            <a:solidFill>
              <a:srgbClr val="6B5D7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366760" y="2011680"/>
            <a:ext cx="228600" cy="0"/>
          </a:xfrm>
          <a:prstGeom prst="line">
            <a:avLst/>
          </a:prstGeom>
          <a:noFill/>
          <a:ln w="6350">
            <a:solidFill>
              <a:srgbClr val="6B5D7F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366760" y="2103120"/>
            <a:ext cx="228600" cy="0"/>
          </a:xfrm>
          <a:prstGeom prst="line">
            <a:avLst/>
          </a:prstGeom>
          <a:noFill/>
          <a:ln w="6350">
            <a:solidFill>
              <a:srgbClr val="6B5D7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体温计使用注意事项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使用前要「甩一甩」——让水银回到玻璃泡中（因为缩口阻止了水银自动回落）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测量时间约3~5分钟（腋下测量）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可以离开人体读数（普通温度计不能！）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量程只有35℃~42℃，不能用来测沸水或冰水！（会损坏！）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⑤ 水银有毒，打碎了要小心处理！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女生友好小贴士：体温计用前甩一甩，就像甩掉温度计里的「记忆」，让它准备好重新测量～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7 /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三态的微观解释——从分子角度看物质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🔲 固态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004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分子排列紧密、有序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在固定位置附近振动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分子间作用力很大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有固定形状和体积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像教室里整齐坐好的同学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每人有自己的座位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只能在座位上动一动～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💧 液态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0040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分子排列较松散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可以自由移动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分子间作用力中等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无固定形状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有固定体积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像下课后在走廊里的同学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可以走动但不能离开楼层～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💨 气态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分子排列完全无序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自由高速运动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分子间作用力很小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无固定形状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无固定体积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比喻：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像放学后大家各自回家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到处跑，没有固定位置～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分子间距与分子运动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固态：分子间距最小，分子只能在平衡位置附近振动 → 有固定形状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液态：分子间距较大，分子可以移动但不能脱离 → 可以流动但体积不变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气态：分子间距最大，分子自由运动 → 充满整个容器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加热时：分子运动加剧 → 间距增大 → 固态→液态→气态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冷却时：分子运动减慢 → 间距减小 → 气态→液态→固态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8 /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📦 物质三态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固态：固定形状+体积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液态：流动，固定体积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气态：无固定形状+体积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三态可相互转化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🌡 温度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表示冷热程度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单位：摄氏度(℃)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0℃=冰水，100℃=沸水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温度计原理：热胀冷缩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🔧 温度计使用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三看：量程/分度值/零刻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四会：选/放/读/记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视线与液面平齐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不能碰容器底和壁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🏥 体温计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量程35~42℃，分度0.1℃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缩口结构→可离体读数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用前要甩一甩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不能测沸水！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「固液气三态互转化，热胀冷缩温度计；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三看四会要牢记，体温计有缩口妙！」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冰融化变水、水烧开变蒸汽——这就是三态变化，每天都在发生～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温度计用前先看看量程，就像量身高前先看尺子够不够长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体温计用前甩一甩，就像给温度计「清零」～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9 /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4.1 物质的三态 温度的测量</dc:title>
  <dc:subject>PptxGenJS Presentation</dc:subject>
  <dc:creator>苏科版物理教研组</dc:creator>
  <cp:lastModifiedBy>苏科版物理教研组</cp:lastModifiedBy>
  <cp:revision>1</cp:revision>
  <dcterms:created xsi:type="dcterms:W3CDTF">2026-08-03T08:32:21Z</dcterms:created>
  <dcterms:modified xsi:type="dcterms:W3CDTF">2026-08-03T08:32:21Z</dcterms:modified>
</cp:coreProperties>
</file>