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7B5EA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371600"/>
            <a:ext cx="4572000" cy="4572000"/>
          </a:xfrm>
          <a:prstGeom prst="ellipse">
            <a:avLst/>
          </a:prstGeom>
          <a:solidFill>
            <a:srgbClr val="9B7EC4"/>
          </a:solidFill>
          <a:ln/>
        </p:spPr>
      </p:sp>
      <p:sp>
        <p:nvSpPr>
          <p:cNvPr id="3" name="Shape 1"/>
          <p:cNvSpPr/>
          <p:nvPr/>
        </p:nvSpPr>
        <p:spPr>
          <a:xfrm>
            <a:off x="9144000" y="2743200"/>
            <a:ext cx="5486400" cy="5486400"/>
          </a:xfrm>
          <a:prstGeom prst="ellipse">
            <a:avLst/>
          </a:prstGeom>
          <a:solidFill>
            <a:srgbClr val="9B7EC4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828800"/>
            <a:ext cx="10698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3.5 人眼看不见的光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731520" y="3017520"/>
            <a:ext cx="10698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DCF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红外线 · 紫外线 · 可见光谱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5029200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0C0E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155680" y="6400800"/>
            <a:ext cx="731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D0C0E0"/>
                </a:solidFill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7B5EA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可见光谱——光的世界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9B7E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1371600"/>
            <a:ext cx="1528354" cy="731520"/>
          </a:xfrm>
          <a:prstGeom prst="rect">
            <a:avLst/>
          </a:prstGeom>
          <a:solidFill>
            <a:srgbClr val="E05050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2148840"/>
            <a:ext cx="152835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红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~700nm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2259874" y="1371600"/>
            <a:ext cx="1528354" cy="731520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8" name="Text 6"/>
          <p:cNvSpPr/>
          <p:nvPr/>
        </p:nvSpPr>
        <p:spPr>
          <a:xfrm>
            <a:off x="2259874" y="2148840"/>
            <a:ext cx="152835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橙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~650nm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3788229" y="1371600"/>
            <a:ext cx="1528354" cy="731520"/>
          </a:xfrm>
          <a:prstGeom prst="rect">
            <a:avLst/>
          </a:prstGeom>
          <a:solidFill>
            <a:srgbClr val="F5D623"/>
          </a:solidFill>
          <a:ln/>
        </p:spPr>
      </p:sp>
      <p:sp>
        <p:nvSpPr>
          <p:cNvPr id="10" name="Text 8"/>
          <p:cNvSpPr/>
          <p:nvPr/>
        </p:nvSpPr>
        <p:spPr>
          <a:xfrm>
            <a:off x="3788229" y="2148840"/>
            <a:ext cx="152835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黄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~600nm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5316583" y="1371600"/>
            <a:ext cx="1528354" cy="731520"/>
          </a:xfrm>
          <a:prstGeom prst="rect">
            <a:avLst/>
          </a:prstGeom>
          <a:solidFill>
            <a:srgbClr val="5CB85C"/>
          </a:solidFill>
          <a:ln/>
        </p:spPr>
      </p:sp>
      <p:sp>
        <p:nvSpPr>
          <p:cNvPr id="12" name="Text 10"/>
          <p:cNvSpPr/>
          <p:nvPr/>
        </p:nvSpPr>
        <p:spPr>
          <a:xfrm>
            <a:off x="5316583" y="2148840"/>
            <a:ext cx="152835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绿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~550nm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6844937" y="1371600"/>
            <a:ext cx="1528354" cy="731520"/>
          </a:xfrm>
          <a:prstGeom prst="rect">
            <a:avLst/>
          </a:prstGeom>
          <a:solidFill>
            <a:srgbClr val="4A90D9"/>
          </a:solidFill>
          <a:ln/>
        </p:spPr>
      </p:sp>
      <p:sp>
        <p:nvSpPr>
          <p:cNvPr id="14" name="Text 12"/>
          <p:cNvSpPr/>
          <p:nvPr/>
        </p:nvSpPr>
        <p:spPr>
          <a:xfrm>
            <a:off x="6844937" y="2148840"/>
            <a:ext cx="152835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蓝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~500nm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8373291" y="1371600"/>
            <a:ext cx="1528354" cy="731520"/>
          </a:xfrm>
          <a:prstGeom prst="rect">
            <a:avLst/>
          </a:prstGeom>
          <a:solidFill>
            <a:srgbClr val="4A50D9"/>
          </a:solidFill>
          <a:ln/>
        </p:spPr>
      </p:sp>
      <p:sp>
        <p:nvSpPr>
          <p:cNvPr id="16" name="Text 14"/>
          <p:cNvSpPr/>
          <p:nvPr/>
        </p:nvSpPr>
        <p:spPr>
          <a:xfrm>
            <a:off x="8373291" y="2148840"/>
            <a:ext cx="152835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靛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~450nm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9901646" y="1371600"/>
            <a:ext cx="1528354" cy="731520"/>
          </a:xfrm>
          <a:prstGeom prst="rect">
            <a:avLst/>
          </a:prstGeom>
          <a:solidFill>
            <a:srgbClr val="9B59B6"/>
          </a:solidFill>
          <a:ln/>
        </p:spPr>
      </p:sp>
      <p:sp>
        <p:nvSpPr>
          <p:cNvPr id="18" name="Text 16"/>
          <p:cNvSpPr/>
          <p:nvPr/>
        </p:nvSpPr>
        <p:spPr>
          <a:xfrm>
            <a:off x="9901646" y="2148840"/>
            <a:ext cx="152835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紫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~400nm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548640" y="2651760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05050"/>
                </a:solidFill>
              </a:rPr>
              <a:t>← 波长增加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0241280" y="2651760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5EA7"/>
                </a:solidFill>
              </a:rPr>
              <a:t>波长减小 →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731520" y="1051560"/>
            <a:ext cx="10698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3D2B56"/>
                </a:solidFill>
              </a:rPr>
              <a:t>可见光 400nm ~ 700nm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2286000" y="2743200"/>
            <a:ext cx="-457200" cy="1097280"/>
          </a:xfrm>
          <a:prstGeom prst="line">
            <a:avLst/>
          </a:prstGeom>
          <a:noFill/>
          <a:ln w="25400">
            <a:solidFill>
              <a:srgbClr val="6B5D7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828800" y="3840480"/>
            <a:ext cx="1097280" cy="0"/>
          </a:xfrm>
          <a:prstGeom prst="line">
            <a:avLst/>
          </a:prstGeom>
          <a:noFill/>
          <a:ln w="25400">
            <a:solidFill>
              <a:srgbClr val="6B5D7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2286000" y="2743200"/>
            <a:ext cx="640080" cy="1097280"/>
          </a:xfrm>
          <a:prstGeom prst="line">
            <a:avLst/>
          </a:prstGeom>
          <a:noFill/>
          <a:ln w="25400">
            <a:solidFill>
              <a:srgbClr val="6B5D7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57200" y="3017520"/>
            <a:ext cx="1371600" cy="0"/>
          </a:xfrm>
          <a:prstGeom prst="line">
            <a:avLst/>
          </a:prstGeom>
          <a:noFill/>
          <a:ln w="38100">
            <a:solidFill>
              <a:srgbClr val="3D2B56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926080" y="3063240"/>
            <a:ext cx="1828800" cy="-27432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2926080" y="3172968"/>
            <a:ext cx="1828800" cy="-164592"/>
          </a:xfrm>
          <a:prstGeom prst="line">
            <a:avLst/>
          </a:prstGeom>
          <a:noFill/>
          <a:ln w="19050">
            <a:solidFill>
              <a:srgbClr val="E8893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2926080" y="3282696"/>
            <a:ext cx="1828800" cy="-54864"/>
          </a:xfrm>
          <a:prstGeom prst="line">
            <a:avLst/>
          </a:prstGeom>
          <a:noFill/>
          <a:ln w="19050">
            <a:solidFill>
              <a:srgbClr val="F5D623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2926080" y="3392424"/>
            <a:ext cx="1828800" cy="54864"/>
          </a:xfrm>
          <a:prstGeom prst="line">
            <a:avLst/>
          </a:prstGeom>
          <a:noFill/>
          <a:ln w="19050">
            <a:solidFill>
              <a:srgbClr val="5CB85C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2926080" y="3502152"/>
            <a:ext cx="1828800" cy="164592"/>
          </a:xfrm>
          <a:prstGeom prst="line">
            <a:avLst/>
          </a:prstGeom>
          <a:noFill/>
          <a:ln w="19050">
            <a:solidFill>
              <a:srgbClr val="4A90D9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2926080" y="3611880"/>
            <a:ext cx="1828800" cy="274320"/>
          </a:xfrm>
          <a:prstGeom prst="line">
            <a:avLst/>
          </a:prstGeom>
          <a:noFill/>
          <a:ln w="19050">
            <a:solidFill>
              <a:srgbClr val="7B5EA7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-182880" y="2788920"/>
            <a:ext cx="731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D2B56"/>
                </a:solidFill>
              </a:rPr>
              <a:t>太阳光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3D2B56"/>
                </a:solidFill>
              </a:rPr>
              <a:t>（白光）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1920240" y="3931920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D2B56"/>
                </a:solidFill>
              </a:rPr>
              <a:t>棱镜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6858000" y="2743200"/>
            <a:ext cx="4846320" cy="320040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995160" y="2816352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🌈 可见光谱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6995160" y="3154680"/>
            <a:ext cx="4572000" cy="2697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牛顿用三棱镜将太阳光分解成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红、橙、黄、绿、蓝、靛、紫七色光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这七种颜色的光按波长顺序排列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就是「可见光谱」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人眼只能看到这个范围的光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但在可见光谱的两侧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还藏着人眼看不见的光……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2 / 8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7B5EA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红外线——发现与特性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9B7E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5943600" cy="320040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5669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🔬 赫歇尔实验（1800年）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371600" y="2286000"/>
            <a:ext cx="1371600" cy="0"/>
          </a:xfrm>
          <a:prstGeom prst="line">
            <a:avLst/>
          </a:prstGeom>
          <a:noFill/>
          <a:ln w="38100">
            <a:solidFill>
              <a:srgbClr val="E8893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280160" y="2468880"/>
            <a:ext cx="1371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D2B56"/>
                </a:solidFill>
              </a:rPr>
              <a:t>阳光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3017520" y="2011680"/>
            <a:ext cx="-457200" cy="914400"/>
          </a:xfrm>
          <a:prstGeom prst="line">
            <a:avLst/>
          </a:prstGeom>
          <a:noFill/>
          <a:ln w="25400">
            <a:solidFill>
              <a:srgbClr val="6B5D7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560320" y="2926080"/>
            <a:ext cx="914400" cy="0"/>
          </a:xfrm>
          <a:prstGeom prst="line">
            <a:avLst/>
          </a:prstGeom>
          <a:noFill/>
          <a:ln w="25400">
            <a:solidFill>
              <a:srgbClr val="6B5D7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017520" y="2011680"/>
            <a:ext cx="457200" cy="914400"/>
          </a:xfrm>
          <a:prstGeom prst="line">
            <a:avLst/>
          </a:prstGeom>
          <a:noFill/>
          <a:ln w="25400">
            <a:solidFill>
              <a:srgbClr val="6B5D7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474720" y="2194560"/>
            <a:ext cx="1371600" cy="-9144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474720" y="2304288"/>
            <a:ext cx="1371600" cy="-64008"/>
          </a:xfrm>
          <a:prstGeom prst="line">
            <a:avLst/>
          </a:prstGeom>
          <a:noFill/>
          <a:ln w="19050">
            <a:solidFill>
              <a:srgbClr val="E8893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474720" y="2414016"/>
            <a:ext cx="1371600" cy="-36576"/>
          </a:xfrm>
          <a:prstGeom prst="line">
            <a:avLst/>
          </a:prstGeom>
          <a:noFill/>
          <a:ln w="19050">
            <a:solidFill>
              <a:srgbClr val="F5D623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474720" y="2523744"/>
            <a:ext cx="1371600" cy="-9144"/>
          </a:xfrm>
          <a:prstGeom prst="line">
            <a:avLst/>
          </a:prstGeom>
          <a:noFill/>
          <a:ln w="19050">
            <a:solidFill>
              <a:srgbClr val="5CB85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474720" y="2633472"/>
            <a:ext cx="1371600" cy="18288"/>
          </a:xfrm>
          <a:prstGeom prst="line">
            <a:avLst/>
          </a:prstGeom>
          <a:noFill/>
          <a:ln w="19050">
            <a:solidFill>
              <a:srgbClr val="4A90D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474720" y="2743200"/>
            <a:ext cx="1371600" cy="45720"/>
          </a:xfrm>
          <a:prstGeom prst="line">
            <a:avLst/>
          </a:prstGeom>
          <a:noFill/>
          <a:ln w="19050">
            <a:solidFill>
              <a:srgbClr val="7B5EA7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657600" y="3291840"/>
            <a:ext cx="182880" cy="731520"/>
          </a:xfrm>
          <a:prstGeom prst="roundRect">
            <a:avLst>
              <a:gd name="adj" fmla="val 25000"/>
            </a:avLst>
          </a:prstGeom>
          <a:solidFill>
            <a:srgbClr val="FFFFFF"/>
          </a:solidFill>
          <a:ln w="6350">
            <a:solidFill>
              <a:srgbClr val="6B5D7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630168" y="3977640"/>
            <a:ext cx="237744" cy="237744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20" name="Shape 18"/>
          <p:cNvSpPr/>
          <p:nvPr/>
        </p:nvSpPr>
        <p:spPr>
          <a:xfrm>
            <a:off x="3858768" y="1828800"/>
            <a:ext cx="137160" cy="0"/>
          </a:xfrm>
          <a:prstGeom prst="line">
            <a:avLst/>
          </a:prstGeom>
          <a:noFill/>
          <a:ln w="12700">
            <a:solidFill>
              <a:srgbClr val="E0505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297680" y="3291840"/>
            <a:ext cx="182880" cy="731520"/>
          </a:xfrm>
          <a:prstGeom prst="roundRect">
            <a:avLst>
              <a:gd name="adj" fmla="val 25000"/>
            </a:avLst>
          </a:prstGeom>
          <a:solidFill>
            <a:srgbClr val="FFFFFF"/>
          </a:solidFill>
          <a:ln w="6350">
            <a:solidFill>
              <a:srgbClr val="6B5D7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270248" y="3977640"/>
            <a:ext cx="237744" cy="237744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23" name="Shape 21"/>
          <p:cNvSpPr/>
          <p:nvPr/>
        </p:nvSpPr>
        <p:spPr>
          <a:xfrm>
            <a:off x="4498848" y="1691640"/>
            <a:ext cx="137160" cy="0"/>
          </a:xfrm>
          <a:prstGeom prst="line">
            <a:avLst/>
          </a:prstGeom>
          <a:noFill/>
          <a:ln w="12700">
            <a:solidFill>
              <a:srgbClr val="E0505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937760" y="3291840"/>
            <a:ext cx="182880" cy="731520"/>
          </a:xfrm>
          <a:prstGeom prst="roundRect">
            <a:avLst>
              <a:gd name="adj" fmla="val 25000"/>
            </a:avLst>
          </a:prstGeom>
          <a:solidFill>
            <a:srgbClr val="FFFFFF"/>
          </a:solidFill>
          <a:ln w="6350">
            <a:solidFill>
              <a:srgbClr val="6B5D7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910328" y="3977640"/>
            <a:ext cx="237744" cy="237744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26" name="Shape 24"/>
          <p:cNvSpPr/>
          <p:nvPr/>
        </p:nvSpPr>
        <p:spPr>
          <a:xfrm>
            <a:off x="5138928" y="1554480"/>
            <a:ext cx="137160" cy="0"/>
          </a:xfrm>
          <a:prstGeom prst="line">
            <a:avLst/>
          </a:prstGeom>
          <a:noFill/>
          <a:ln w="12700">
            <a:solidFill>
              <a:srgbClr val="E0505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577840" y="3291840"/>
            <a:ext cx="182880" cy="731520"/>
          </a:xfrm>
          <a:prstGeom prst="roundRect">
            <a:avLst>
              <a:gd name="adj" fmla="val 25000"/>
            </a:avLst>
          </a:prstGeom>
          <a:solidFill>
            <a:srgbClr val="FFFFFF"/>
          </a:solidFill>
          <a:ln w="6350">
            <a:solidFill>
              <a:srgbClr val="6B5D7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550408" y="3977640"/>
            <a:ext cx="237744" cy="237744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29" name="Shape 27"/>
          <p:cNvSpPr/>
          <p:nvPr/>
        </p:nvSpPr>
        <p:spPr>
          <a:xfrm>
            <a:off x="5779008" y="1417320"/>
            <a:ext cx="137160" cy="0"/>
          </a:xfrm>
          <a:prstGeom prst="line">
            <a:avLst/>
          </a:prstGeom>
          <a:noFill/>
          <a:ln w="12700">
            <a:solidFill>
              <a:srgbClr val="E0505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2286000" y="448056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05050"/>
                </a:solidFill>
              </a:rPr>
              <a:t>红光外侧温度反而最高！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766560" y="1005840"/>
            <a:ext cx="5029200" cy="320040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903720" y="1078992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📌 红外线的特性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6903720" y="1417320"/>
            <a:ext cx="4754880" cy="2697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在可见光谱红光外侧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波长范围：&gt;700nm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主要特性：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热效应强（一切物体都辐射红外线）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穿透云雾能力强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肉眼看不见，但皮肤能感受到「热」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生活体验：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冬天烤火时，你感受到的温暖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就是红外线带来的！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靠近火炉但不接触，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热量通过红外线传递过来。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3 / 8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7B5EA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红外线的应用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9B7E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3566160" cy="219456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📺 遥控器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3291840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利用红外线传输信号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控制电视、空调等家电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按下按钮→发射红外编码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电器接收→执行指令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297680" y="1005840"/>
            <a:ext cx="3566160" cy="219456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434840" y="107899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🌡 红外测温仪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434840" y="1417320"/>
            <a:ext cx="3291840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接收物体辐射的红外线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快速测量温度（非接触）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疫情期间常用的「额温枪」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就是红外测温仪！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8138160" y="1005840"/>
            <a:ext cx="3566160" cy="219456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75320" y="107899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🔭 红外热成像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275320" y="1417320"/>
            <a:ext cx="3291840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将物体发出的红外线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转化为可见的热图像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不同温度显示不同颜色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用于夜间侦察、设备检测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57200" y="3474720"/>
            <a:ext cx="3566160" cy="219456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94360" y="354787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🍳 红外加热/烤箱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94360" y="3886200"/>
            <a:ext cx="3291840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利用红外线的热效应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快速加热食物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红外线烤箱烤出来的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面包外酥里嫩~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297680" y="3474720"/>
            <a:ext cx="3566160" cy="219456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34840" y="354787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🛰 红外遥感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434840" y="3886200"/>
            <a:ext cx="3291840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卫星利用红外线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探测地球表面温度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用于天气预报、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森林火灾监测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8138160" y="3474720"/>
            <a:ext cx="3566160" cy="219456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275320" y="354787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🔐 红外安防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275320" y="3886200"/>
            <a:ext cx="3291840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红外线报警器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探测人体发出的红外线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有人经过→触发报警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银行、博物馆常用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4 / 8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7B5EA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紫外线——发现与特性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9B7E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5943600" cy="320040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5669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🔬 里特实验（1801年）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371600" y="2286000"/>
            <a:ext cx="1371600" cy="0"/>
          </a:xfrm>
          <a:prstGeom prst="line">
            <a:avLst/>
          </a:prstGeom>
          <a:noFill/>
          <a:ln w="38100">
            <a:solidFill>
              <a:srgbClr val="E8893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280160" y="2468880"/>
            <a:ext cx="1371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D2B56"/>
                </a:solidFill>
              </a:rPr>
              <a:t>阳光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3017520" y="2011680"/>
            <a:ext cx="-457200" cy="914400"/>
          </a:xfrm>
          <a:prstGeom prst="line">
            <a:avLst/>
          </a:prstGeom>
          <a:noFill/>
          <a:ln w="25400">
            <a:solidFill>
              <a:srgbClr val="6B5D7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560320" y="2926080"/>
            <a:ext cx="914400" cy="0"/>
          </a:xfrm>
          <a:prstGeom prst="line">
            <a:avLst/>
          </a:prstGeom>
          <a:noFill/>
          <a:ln w="25400">
            <a:solidFill>
              <a:srgbClr val="6B5D7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017520" y="2011680"/>
            <a:ext cx="457200" cy="914400"/>
          </a:xfrm>
          <a:prstGeom prst="line">
            <a:avLst/>
          </a:prstGeom>
          <a:noFill/>
          <a:ln w="25400">
            <a:solidFill>
              <a:srgbClr val="6B5D7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474720" y="2194560"/>
            <a:ext cx="1371600" cy="-9144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474720" y="2304288"/>
            <a:ext cx="1371600" cy="-64008"/>
          </a:xfrm>
          <a:prstGeom prst="line">
            <a:avLst/>
          </a:prstGeom>
          <a:noFill/>
          <a:ln w="19050">
            <a:solidFill>
              <a:srgbClr val="E8893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474720" y="2414016"/>
            <a:ext cx="1371600" cy="-36576"/>
          </a:xfrm>
          <a:prstGeom prst="line">
            <a:avLst/>
          </a:prstGeom>
          <a:noFill/>
          <a:ln w="19050">
            <a:solidFill>
              <a:srgbClr val="F5D623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474720" y="2523744"/>
            <a:ext cx="1371600" cy="-9144"/>
          </a:xfrm>
          <a:prstGeom prst="line">
            <a:avLst/>
          </a:prstGeom>
          <a:noFill/>
          <a:ln w="19050">
            <a:solidFill>
              <a:srgbClr val="5CB85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474720" y="2633472"/>
            <a:ext cx="1371600" cy="18288"/>
          </a:xfrm>
          <a:prstGeom prst="line">
            <a:avLst/>
          </a:prstGeom>
          <a:noFill/>
          <a:ln w="19050">
            <a:solidFill>
              <a:srgbClr val="4A90D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474720" y="2743200"/>
            <a:ext cx="1371600" cy="45720"/>
          </a:xfrm>
          <a:prstGeom prst="line">
            <a:avLst/>
          </a:prstGeom>
          <a:noFill/>
          <a:ln w="19050">
            <a:solidFill>
              <a:srgbClr val="7B5EA7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474720" y="3291840"/>
            <a:ext cx="457200" cy="640080"/>
          </a:xfrm>
          <a:prstGeom prst="rect">
            <a:avLst/>
          </a:prstGeom>
          <a:solidFill>
            <a:srgbClr val="F0F0F0"/>
          </a:solidFill>
          <a:ln w="6350">
            <a:solidFill>
              <a:srgbClr val="6B5D7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206240" y="3291840"/>
            <a:ext cx="457200" cy="640080"/>
          </a:xfrm>
          <a:prstGeom prst="rect">
            <a:avLst/>
          </a:prstGeom>
          <a:solidFill>
            <a:srgbClr val="F0F0F0"/>
          </a:solidFill>
          <a:ln w="6350">
            <a:solidFill>
              <a:srgbClr val="6B5D7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937760" y="3291840"/>
            <a:ext cx="457200" cy="640080"/>
          </a:xfrm>
          <a:prstGeom prst="rect">
            <a:avLst/>
          </a:prstGeom>
          <a:solidFill>
            <a:srgbClr val="F0F0F0"/>
          </a:solidFill>
          <a:ln w="6350">
            <a:solidFill>
              <a:srgbClr val="6B5D7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956048" y="3429000"/>
            <a:ext cx="42062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E05050"/>
                </a:solidFill>
              </a:rPr>
              <a:t>感光！</a:t>
            </a:r>
            <a:endParaRPr lang="en-US" sz="700" dirty="0"/>
          </a:p>
        </p:txBody>
      </p:sp>
      <p:sp>
        <p:nvSpPr>
          <p:cNvPr id="22" name="Text 20"/>
          <p:cNvSpPr/>
          <p:nvPr/>
        </p:nvSpPr>
        <p:spPr>
          <a:xfrm>
            <a:off x="2286000" y="411480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7B5EA7"/>
                </a:solidFill>
              </a:rPr>
              <a:t>紫光外侧的底片感光了！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6766560" y="1005840"/>
            <a:ext cx="5029200" cy="320040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903720" y="1078992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📌 紫外线的特性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903720" y="1417320"/>
            <a:ext cx="4754880" cy="2697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在可见光谱紫光外侧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波长范围：&lt;400nm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主要特性：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荧光效应（照射荧光物质会发光）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化学作用强（使底片感光）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杀菌消毒能力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适量促进维生素D合成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过量会伤害皮肤和眼睛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生活体验：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夏天户外活动要涂防晒霜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就是为了阻挡过量的紫外线！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5 / 8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7B5EA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紫外线的应用与防护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9B7E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356616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💰 验钞（荧光防伪）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32918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人民币上的荧光防伪标记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在紫外线照射下发出荧光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用来辨别真假钞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297680" y="1005840"/>
            <a:ext cx="356616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434840" y="107899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🦠 消毒杀菌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434840" y="1417320"/>
            <a:ext cx="32918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医院用紫外线灯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对空气和物品消毒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紫外线能破坏细菌的DNA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学校食堂也用紫外线消毒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8138160" y="1005840"/>
            <a:ext cx="356616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75320" y="107899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🌞 促进维生素D合成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275320" y="1417320"/>
            <a:ext cx="32918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适量紫外线照射皮肤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帮助身体合成维生素D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促进钙的吸收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对骨骼健康很重要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57200" y="3200400"/>
            <a:ext cx="356616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94360" y="327355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🧴 防晒与防护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94360" y="3611880"/>
            <a:ext cx="32918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过量紫外线伤害皮肤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晒伤、色斑、皮肤老化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增加皮肤癌风险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防护：防晒霜、遮阳伞、太阳镜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（阴天也要防晒哦！）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297680" y="3200400"/>
            <a:ext cx="356616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34840" y="327355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⚡ 紫外线灯安全提醒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434840" y="3611880"/>
            <a:ext cx="32918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紫外线灯工作时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人不能待在房间里！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眼睛不能直视紫外线灯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会灼伤眼睛！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学校使用后必须关闭再进入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8138160" y="3200400"/>
            <a:ext cx="356616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275320" y="327355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🔎 刑侦与检测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275320" y="3611880"/>
            <a:ext cx="32918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紫外线照射犯罪现场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可以发现肉眼看不到的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指纹、血迹等痕迹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帮助警察破案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6 / 8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7B5EA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红外线 vs 紫外线——对比总结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9B7E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97280"/>
            <a:ext cx="4114800" cy="411480"/>
          </a:xfrm>
          <a:prstGeom prst="roundRect">
            <a:avLst>
              <a:gd name="adj" fmla="val 17778"/>
            </a:avLst>
          </a:prstGeom>
          <a:solidFill>
            <a:srgbClr val="9B7EC4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114300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对比项目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754880" y="1097280"/>
            <a:ext cx="3383280" cy="411480"/>
          </a:xfrm>
          <a:prstGeom prst="roundRect">
            <a:avLst>
              <a:gd name="adj" fmla="val 17778"/>
            </a:avLst>
          </a:prstGeom>
          <a:solidFill>
            <a:srgbClr val="E05050"/>
          </a:solidFill>
          <a:ln/>
        </p:spPr>
      </p:sp>
      <p:sp>
        <p:nvSpPr>
          <p:cNvPr id="8" name="Text 6"/>
          <p:cNvSpPr/>
          <p:nvPr/>
        </p:nvSpPr>
        <p:spPr>
          <a:xfrm>
            <a:off x="4846320" y="1143000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🔴 红外线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8321040" y="1097280"/>
            <a:ext cx="3383280" cy="411480"/>
          </a:xfrm>
          <a:prstGeom prst="roundRect">
            <a:avLst>
              <a:gd name="adj" fmla="val 17778"/>
            </a:avLst>
          </a:prstGeom>
          <a:solidFill>
            <a:srgbClr val="7B5EA7"/>
          </a:solidFill>
          <a:ln/>
        </p:spPr>
      </p:sp>
      <p:sp>
        <p:nvSpPr>
          <p:cNvPr id="10" name="Text 8"/>
          <p:cNvSpPr/>
          <p:nvPr/>
        </p:nvSpPr>
        <p:spPr>
          <a:xfrm>
            <a:off x="8412480" y="1143000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🟣 紫外线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57200" y="1600200"/>
            <a:ext cx="4114800" cy="658368"/>
          </a:xfrm>
          <a:prstGeom prst="rect">
            <a:avLst/>
          </a:prstGeom>
          <a:solidFill>
            <a:srgbClr val="F8F4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173736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在光谱中的位置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754880" y="1600200"/>
            <a:ext cx="3383280" cy="658368"/>
          </a:xfrm>
          <a:prstGeom prst="rect">
            <a:avLst/>
          </a:prstGeom>
          <a:solidFill>
            <a:srgbClr val="FFF0F0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46320" y="173736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红光外侧（长波）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8321040" y="1600200"/>
            <a:ext cx="3383280" cy="658368"/>
          </a:xfrm>
          <a:prstGeom prst="rect">
            <a:avLst/>
          </a:prstGeom>
          <a:solidFill>
            <a:srgbClr val="F8F0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412480" y="173736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紫光外侧（短波）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7200" y="2350008"/>
            <a:ext cx="411480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" y="2487168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波长范围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754880" y="2350008"/>
            <a:ext cx="3383280" cy="658368"/>
          </a:xfrm>
          <a:prstGeom prst="rect">
            <a:avLst/>
          </a:prstGeom>
          <a:solidFill>
            <a:srgbClr val="FFF0F0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46320" y="2487168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&gt; 700nm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8321040" y="2350008"/>
            <a:ext cx="3383280" cy="658368"/>
          </a:xfrm>
          <a:prstGeom prst="rect">
            <a:avLst/>
          </a:prstGeom>
          <a:solidFill>
            <a:srgbClr val="F8F0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412480" y="2487168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&lt; 400nm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457200" y="3099816"/>
            <a:ext cx="4114800" cy="658368"/>
          </a:xfrm>
          <a:prstGeom prst="rect">
            <a:avLst/>
          </a:prstGeom>
          <a:solidFill>
            <a:srgbClr val="F8F4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40080" y="3236976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发现者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754880" y="3099816"/>
            <a:ext cx="3383280" cy="658368"/>
          </a:xfrm>
          <a:prstGeom prst="rect">
            <a:avLst/>
          </a:prstGeom>
          <a:solidFill>
            <a:srgbClr val="FFF0F0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846320" y="3236976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赫歇尔（1800年）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8321040" y="3099816"/>
            <a:ext cx="3383280" cy="658368"/>
          </a:xfrm>
          <a:prstGeom prst="rect">
            <a:avLst/>
          </a:prstGeom>
          <a:solidFill>
            <a:srgbClr val="F8F0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412480" y="3236976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里特（1801年）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457200" y="3849624"/>
            <a:ext cx="411480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40080" y="3986784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主要特性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4754880" y="3849624"/>
            <a:ext cx="3383280" cy="658368"/>
          </a:xfrm>
          <a:prstGeom prst="rect">
            <a:avLst/>
          </a:prstGeom>
          <a:solidFill>
            <a:srgbClr val="FFF0F0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846320" y="3986784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热效应强，穿透力强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8321040" y="3849624"/>
            <a:ext cx="3383280" cy="658368"/>
          </a:xfrm>
          <a:prstGeom prst="rect">
            <a:avLst/>
          </a:prstGeom>
          <a:solidFill>
            <a:srgbClr val="F8F0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412480" y="3986784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荧光效应，化学作用强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457200" y="4599432"/>
            <a:ext cx="4114800" cy="658368"/>
          </a:xfrm>
          <a:prstGeom prst="rect">
            <a:avLst/>
          </a:prstGeom>
          <a:solidFill>
            <a:srgbClr val="F8F4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40080" y="4736592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典型应用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4754880" y="4599432"/>
            <a:ext cx="3383280" cy="658368"/>
          </a:xfrm>
          <a:prstGeom prst="rect">
            <a:avLst/>
          </a:prstGeom>
          <a:solidFill>
            <a:srgbClr val="FFF0F0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46320" y="4736592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遥控、测温、热成像、加热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8321040" y="4599432"/>
            <a:ext cx="3383280" cy="658368"/>
          </a:xfrm>
          <a:prstGeom prst="rect">
            <a:avLst/>
          </a:prstGeom>
          <a:solidFill>
            <a:srgbClr val="F8F0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8412480" y="4736592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验钞、消毒、防晒、刑侦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457200" y="5349240"/>
            <a:ext cx="411480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40080" y="548640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对人体的影响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4754880" y="5349240"/>
            <a:ext cx="3383280" cy="658368"/>
          </a:xfrm>
          <a:prstGeom prst="rect">
            <a:avLst/>
          </a:prstGeom>
          <a:solidFill>
            <a:srgbClr val="FFF0F0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846320" y="54864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取暖、理疗（有益）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8321040" y="5349240"/>
            <a:ext cx="3383280" cy="658368"/>
          </a:xfrm>
          <a:prstGeom prst="rect">
            <a:avLst/>
          </a:prstGeom>
          <a:solidFill>
            <a:srgbClr val="F8F0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8412480" y="54864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适量有益，过量有害</a:t>
            </a:r>
            <a:endParaRPr lang="en-US" sz="1000" dirty="0"/>
          </a:p>
        </p:txBody>
      </p:sp>
      <p:sp>
        <p:nvSpPr>
          <p:cNvPr id="47" name="Shape 45"/>
          <p:cNvSpPr/>
          <p:nvPr/>
        </p:nvSpPr>
        <p:spPr>
          <a:xfrm>
            <a:off x="457200" y="5577840"/>
            <a:ext cx="11247120" cy="594360"/>
          </a:xfrm>
          <a:prstGeom prst="roundRect">
            <a:avLst>
              <a:gd name="adj" fmla="val 23077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594360" y="565099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🧠 记忆口诀</a:t>
            </a:r>
            <a:endParaRPr lang="en-US" sz="1300" dirty="0"/>
          </a:p>
        </p:txBody>
      </p:sp>
      <p:sp>
        <p:nvSpPr>
          <p:cNvPr id="49" name="Text 47"/>
          <p:cNvSpPr/>
          <p:nvPr/>
        </p:nvSpPr>
        <p:spPr>
          <a:xfrm>
            <a:off x="594360" y="5989320"/>
            <a:ext cx="10972800" cy="91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红外线在红光外，热效应强用途广；紫外线在紫光外，荧光杀菌本领强！</a:t>
            </a:r>
            <a:endParaRPr lang="en-US" sz="1000" dirty="0"/>
          </a:p>
        </p:txBody>
      </p:sp>
      <p:sp>
        <p:nvSpPr>
          <p:cNvPr id="50" name="Text 48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51" name="Text 49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7 / 8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7B5EA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练一练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9B7E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103327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红外线位于可见光谱的什么位置？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135331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红光内侧  B. 红光外侧  C. 紫光内侧  D. 紫光外侧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9418320" y="114300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57200" y="187452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190195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红外线最显著的特性是？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40080" y="222199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荧光效应  B. 杀菌作用  C. 热效应  D. 化学作用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9418320" y="201168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57200" y="274320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277063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紫外线的发现者是？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40080" y="309067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牛顿  B. 赫歇尔  C. 里特  D. 伽利略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9418320" y="288036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57200" y="361188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" y="363931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下列哪项不是紫外线的应用？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40080" y="395935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验钞  B. 消毒杀菌  C. 电视遥控器  D. 促进维生素D合成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9418320" y="374904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57200" y="448056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0080" y="450799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关于红外线和紫外线，下列说法正确的是？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40080" y="482803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都是可见光  B. 红外线波长比紫外线短  C. 都属于不可见光  D. 紫外线热效应最强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9418320" y="461772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57200" y="534924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0080" y="537667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6. 赫歇尔发现红外线的实验中，温度计放在什么位置时温度最高？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40080" y="569671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紫光区域  B. 绿光区域  C. 红光区域  D. 红光外侧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9418320" y="548640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答案：D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457200" y="6126480"/>
            <a:ext cx="11247120" cy="411480"/>
          </a:xfrm>
          <a:prstGeom prst="roundRect">
            <a:avLst>
              <a:gd name="adj" fmla="val 22222"/>
            </a:avLst>
          </a:prstGeom>
          <a:solidFill>
            <a:srgbClr val="F0ECF8"/>
          </a:solidFill>
          <a:ln/>
        </p:spPr>
      </p:sp>
      <p:sp>
        <p:nvSpPr>
          <p:cNvPr id="30" name="Text 28"/>
          <p:cNvSpPr/>
          <p:nvPr/>
        </p:nvSpPr>
        <p:spPr>
          <a:xfrm>
            <a:off x="731520" y="6153912"/>
            <a:ext cx="10698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💪 红外线和紫外线虽然看不见，但它们就在我们身边！下次用遥控器、涂防晒霜时，想想它们的作用吧~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8 / 8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3.5 人眼看不见的光</dc:title>
  <dc:subject>PptxGenJS Presentation</dc:subject>
  <dc:creator>苏科版物理教研组</dc:creator>
  <cp:lastModifiedBy>苏科版物理教研组</cp:lastModifiedBy>
  <cp:revision>1</cp:revision>
  <dcterms:created xsi:type="dcterms:W3CDTF">2026-08-03T07:51:03Z</dcterms:created>
  <dcterms:modified xsi:type="dcterms:W3CDTF">2026-08-03T07:51:03Z</dcterms:modified>
</cp:coreProperties>
</file>