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A6F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5B9BD5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743200"/>
            <a:ext cx="5486400" cy="5486400"/>
          </a:xfrm>
          <a:prstGeom prst="ellipse">
            <a:avLst/>
          </a:prstGeom>
          <a:solidFill>
            <a:srgbClr val="5B9BD5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3.4 透镜的应用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0E0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照相机 · 投影仪 · 放大镜 · 近视与远视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0C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55680" y="64008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8E0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凸透镜成像——三种经典应用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11247120" cy="9144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凸透镜成像规律速查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 &gt; 2f → 倒立缩小实像 → f &lt; v &lt; 2f     |     f &lt; u &lt; 2f → 倒立放大实像 → v &gt; 2f     |     u &lt; f → 正立放大虚像 → 同侧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194560"/>
            <a:ext cx="356616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594360" y="226771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📷 照相机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94360" y="2606040"/>
            <a:ext cx="32918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物距条件：u &gt;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像的性质：倒立、缩小、实像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像距范围：f &lt; v &lt; 2f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记住口诀：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照相机→远处缩小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投影仪→近处放大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放大镜→很近虚像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297680" y="2194560"/>
            <a:ext cx="356616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12" name="Text 10"/>
          <p:cNvSpPr/>
          <p:nvPr/>
        </p:nvSpPr>
        <p:spPr>
          <a:xfrm>
            <a:off x="4434840" y="226771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📽️ 投影仪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434840" y="2606040"/>
            <a:ext cx="32918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物距条件：f &lt; u &lt;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像的性质：倒立、放大、实像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像距范围：v &gt; 2f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记住口诀：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照相机→远处缩小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投影仪→近处放大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放大镜→很近虚像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138160" y="2194560"/>
            <a:ext cx="356616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8275320" y="226771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🔍 放大镜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275320" y="2606040"/>
            <a:ext cx="32918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物距条件：u &lt; 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像的性质：正立、放大、虚像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像距范围：同侧（v &gt; u）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记住口诀：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照相机→远处缩小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投影仪→近处放大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放大镜→很近虚像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4572000"/>
            <a:ext cx="11247120" cy="13716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594360" y="464515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记忆口诀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4983480"/>
            <a:ext cx="109728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「远照近投放大镜」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物体远（u&gt;2f）→ 照相机，缩小实像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物体在中间（f&lt;u&lt;2f）→ 投影仪，放大实像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物体很近（u&lt;f）→ 放大镜，放大虚像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女生友好比喻：拍照时你离镜头远（全身照→缩小），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靠近镜头（自拍→但要注意投影仪是倒的哦！），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放大镜看字要把镜片贴很近~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2 / 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📷 照相机原理——u &gt; 2f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685800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6583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照相机光路图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14400" y="4114800"/>
            <a:ext cx="5943600" cy="0"/>
          </a:xfrm>
          <a:prstGeom prst="line">
            <a:avLst/>
          </a:prstGeom>
          <a:noFill/>
          <a:ln w="10160">
            <a:solidFill>
              <a:srgbClr val="A0B0C0"/>
            </a:solidFill>
            <a:prstDash val="dash"/>
            <a:head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2446020" y="3236976"/>
            <a:ext cx="1097280" cy="1755648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2628900" y="50292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镜头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(凸透镜)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623060" y="3931920"/>
            <a:ext cx="0" cy="36576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11" name="Text 9"/>
          <p:cNvSpPr/>
          <p:nvPr/>
        </p:nvSpPr>
        <p:spPr>
          <a:xfrm>
            <a:off x="1440180" y="438912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F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366260" y="3931920"/>
            <a:ext cx="0" cy="36576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13" name="Text 11"/>
          <p:cNvSpPr/>
          <p:nvPr/>
        </p:nvSpPr>
        <p:spPr>
          <a:xfrm>
            <a:off x="4183380" y="438912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F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51460" y="3931920"/>
            <a:ext cx="0" cy="36576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-22860" y="438912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90D9"/>
                </a:solidFill>
              </a:rPr>
              <a:t>2F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737860" y="3931920"/>
            <a:ext cx="0" cy="36576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17" name="Text 15"/>
          <p:cNvSpPr/>
          <p:nvPr/>
        </p:nvSpPr>
        <p:spPr>
          <a:xfrm>
            <a:off x="5463540" y="438912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90D9"/>
                </a:solidFill>
              </a:rPr>
              <a:t>2F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-662940" y="2286000"/>
            <a:ext cx="228600" cy="18288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19" name="Shape 17"/>
          <p:cNvSpPr/>
          <p:nvPr/>
        </p:nvSpPr>
        <p:spPr>
          <a:xfrm>
            <a:off x="-937260" y="1828800"/>
            <a:ext cx="777240" cy="54864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20" name="Text 18"/>
          <p:cNvSpPr/>
          <p:nvPr/>
        </p:nvSpPr>
        <p:spPr>
          <a:xfrm>
            <a:off x="-1028700" y="14630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物体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(u&gt;2f)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-571500" y="3200400"/>
            <a:ext cx="356616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22" name="Shape 20"/>
          <p:cNvSpPr/>
          <p:nvPr/>
        </p:nvSpPr>
        <p:spPr>
          <a:xfrm>
            <a:off x="2994660" y="3200400"/>
            <a:ext cx="1371600" cy="228600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23" name="Shape 21"/>
          <p:cNvSpPr/>
          <p:nvPr/>
        </p:nvSpPr>
        <p:spPr>
          <a:xfrm>
            <a:off x="-571500" y="3200400"/>
            <a:ext cx="3566160" cy="914400"/>
          </a:xfrm>
          <a:prstGeom prst="line">
            <a:avLst/>
          </a:prstGeom>
          <a:noFill/>
          <a:ln w="19050">
            <a:solidFill>
              <a:srgbClr val="E8893A"/>
            </a:solidFill>
            <a:prstDash val="solid"/>
            <a:headEnd type="triangle" w="med" len="med"/>
          </a:ln>
        </p:spPr>
      </p:sp>
      <p:sp>
        <p:nvSpPr>
          <p:cNvPr id="24" name="Shape 22"/>
          <p:cNvSpPr/>
          <p:nvPr/>
        </p:nvSpPr>
        <p:spPr>
          <a:xfrm>
            <a:off x="2994660" y="4114800"/>
            <a:ext cx="1371600" cy="914400"/>
          </a:xfrm>
          <a:prstGeom prst="line">
            <a:avLst/>
          </a:prstGeom>
          <a:noFill/>
          <a:ln w="19050">
            <a:solidFill>
              <a:srgbClr val="E8893A"/>
            </a:solidFill>
            <a:prstDash val="solid"/>
            <a:headEnd type="triangle" w="med" len="med"/>
          </a:ln>
        </p:spPr>
      </p:sp>
      <p:sp>
        <p:nvSpPr>
          <p:cNvPr id="25" name="Shape 23"/>
          <p:cNvSpPr/>
          <p:nvPr/>
        </p:nvSpPr>
        <p:spPr>
          <a:xfrm>
            <a:off x="3817620" y="4389120"/>
            <a:ext cx="137160" cy="64008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26" name="Text 24"/>
          <p:cNvSpPr/>
          <p:nvPr/>
        </p:nvSpPr>
        <p:spPr>
          <a:xfrm>
            <a:off x="3543300" y="512064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像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缩小倒立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f&lt;v&lt;2f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3726180" y="2743200"/>
            <a:ext cx="320040" cy="27432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28" name="Text 26"/>
          <p:cNvSpPr/>
          <p:nvPr/>
        </p:nvSpPr>
        <p:spPr>
          <a:xfrm>
            <a:off x="3726180" y="576072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07080"/>
                </a:solidFill>
              </a:rPr>
              <a:t>感光元件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607080"/>
                </a:solidFill>
              </a:rPr>
              <a:t>(底片)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680960" y="1005840"/>
            <a:ext cx="4114800" cy="5029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30" name="Text 28"/>
          <p:cNvSpPr/>
          <p:nvPr/>
        </p:nvSpPr>
        <p:spPr>
          <a:xfrm>
            <a:off x="7818120" y="107899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关键知识点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7818120" y="1417320"/>
            <a:ext cx="384048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物距：u &gt;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（物体在二倍焦距之外）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像距：f &lt; v &lt;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（像在一倍和二倍焦距之间）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像的性质：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倒立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缩小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实像（光屏可接收）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生活联系：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手机拍照时，远处的风景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被镜头缩小后投射到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小小的传感器上～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3 / 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📽️ 投影仪原理——f &lt; u &lt; 2f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685800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6583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投影仪光路图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14400" y="3840480"/>
            <a:ext cx="5943600" cy="0"/>
          </a:xfrm>
          <a:prstGeom prst="line">
            <a:avLst/>
          </a:prstGeom>
          <a:noFill/>
          <a:ln w="10160">
            <a:solidFill>
              <a:srgbClr val="A0B0C0"/>
            </a:solidFill>
            <a:prstDash val="dash"/>
            <a:head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2148840" y="2962656"/>
            <a:ext cx="1097280" cy="1755648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2331720" y="475488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镜头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(凸透镜)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417320" y="3703320"/>
            <a:ext cx="0" cy="27432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11" name="Text 9"/>
          <p:cNvSpPr/>
          <p:nvPr/>
        </p:nvSpPr>
        <p:spPr>
          <a:xfrm>
            <a:off x="1234440" y="406908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F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977640" y="3703320"/>
            <a:ext cx="0" cy="27432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13" name="Text 11"/>
          <p:cNvSpPr/>
          <p:nvPr/>
        </p:nvSpPr>
        <p:spPr>
          <a:xfrm>
            <a:off x="3794760" y="406908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F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257800" y="3703320"/>
            <a:ext cx="0" cy="27432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4983480" y="406908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90D9"/>
                </a:solidFill>
              </a:rPr>
              <a:t>2F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960120" y="2926080"/>
            <a:ext cx="182880" cy="9144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17" name="Text 15"/>
          <p:cNvSpPr/>
          <p:nvPr/>
        </p:nvSpPr>
        <p:spPr>
          <a:xfrm>
            <a:off x="594360" y="25603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物体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(f&lt;u&lt;2f)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1051560" y="3383280"/>
            <a:ext cx="164592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19" name="Shape 17"/>
          <p:cNvSpPr/>
          <p:nvPr/>
        </p:nvSpPr>
        <p:spPr>
          <a:xfrm>
            <a:off x="2697480" y="3383280"/>
            <a:ext cx="2011680" cy="-118872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20" name="Shape 18"/>
          <p:cNvSpPr/>
          <p:nvPr/>
        </p:nvSpPr>
        <p:spPr>
          <a:xfrm>
            <a:off x="1051560" y="3383280"/>
            <a:ext cx="1645920" cy="457200"/>
          </a:xfrm>
          <a:prstGeom prst="line">
            <a:avLst/>
          </a:prstGeom>
          <a:noFill/>
          <a:ln w="19050">
            <a:solidFill>
              <a:srgbClr val="E8893A"/>
            </a:solidFill>
            <a:prstDash val="solid"/>
            <a:headEnd type="triangle" w="med" len="med"/>
          </a:ln>
        </p:spPr>
      </p:sp>
      <p:sp>
        <p:nvSpPr>
          <p:cNvPr id="21" name="Shape 19"/>
          <p:cNvSpPr/>
          <p:nvPr/>
        </p:nvSpPr>
        <p:spPr>
          <a:xfrm>
            <a:off x="2697480" y="3840480"/>
            <a:ext cx="2011680" cy="-1371600"/>
          </a:xfrm>
          <a:prstGeom prst="line">
            <a:avLst/>
          </a:prstGeom>
          <a:noFill/>
          <a:ln w="19050">
            <a:solidFill>
              <a:srgbClr val="E8893A"/>
            </a:solidFill>
            <a:prstDash val="solid"/>
            <a:headEnd type="triangle" w="med" len="med"/>
          </a:ln>
        </p:spPr>
      </p:sp>
      <p:sp>
        <p:nvSpPr>
          <p:cNvPr id="22" name="Shape 20"/>
          <p:cNvSpPr/>
          <p:nvPr/>
        </p:nvSpPr>
        <p:spPr>
          <a:xfrm>
            <a:off x="5532120" y="1828800"/>
            <a:ext cx="182880" cy="2011680"/>
          </a:xfrm>
          <a:prstGeom prst="rect">
            <a:avLst/>
          </a:prstGeom>
          <a:solidFill>
            <a:srgbClr val="5CB85C"/>
          </a:solidFill>
          <a:ln/>
        </p:spPr>
      </p:sp>
      <p:sp>
        <p:nvSpPr>
          <p:cNvPr id="23" name="Text 21"/>
          <p:cNvSpPr/>
          <p:nvPr/>
        </p:nvSpPr>
        <p:spPr>
          <a:xfrm>
            <a:off x="5257800" y="128016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像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放大倒立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v&gt;2f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5440680" y="1097280"/>
            <a:ext cx="365760" cy="45720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25" name="Text 23"/>
          <p:cNvSpPr/>
          <p:nvPr/>
        </p:nvSpPr>
        <p:spPr>
          <a:xfrm>
            <a:off x="5440680" y="5852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07080"/>
                </a:solidFill>
              </a:rPr>
              <a:t>屏幕</a:t>
            </a:r>
            <a:endParaRPr lang="en-US" sz="700" dirty="0"/>
          </a:p>
        </p:txBody>
      </p:sp>
      <p:sp>
        <p:nvSpPr>
          <p:cNvPr id="26" name="Shape 24"/>
          <p:cNvSpPr/>
          <p:nvPr/>
        </p:nvSpPr>
        <p:spPr>
          <a:xfrm>
            <a:off x="7680960" y="1005840"/>
            <a:ext cx="4114800" cy="5029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27" name="Text 25"/>
          <p:cNvSpPr/>
          <p:nvPr/>
        </p:nvSpPr>
        <p:spPr>
          <a:xfrm>
            <a:off x="7818120" y="107899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关键知识点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818120" y="1417320"/>
            <a:ext cx="384048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物距：f &lt; u &lt;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（物体在一倍和二倍焦距之间）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像距：v &gt;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（像在二倍焦距之外）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像的性质：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倒立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放大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实像（光屏可接收）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生活联系：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教室里的投影仪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把小的幻灯片放大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投到前方的大屏幕上～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注意：投影片要倒着放！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（因为成像是倒立的）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4 / 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🔍 放大镜原理——u &lt; f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685800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6583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放大镜光路图（虚像）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14400" y="3200400"/>
            <a:ext cx="5943600" cy="0"/>
          </a:xfrm>
          <a:prstGeom prst="line">
            <a:avLst/>
          </a:prstGeom>
          <a:noFill/>
          <a:ln w="10160">
            <a:solidFill>
              <a:srgbClr val="A0B0C0"/>
            </a:solidFill>
            <a:prstDash val="dash"/>
            <a:head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2743200" y="2322576"/>
            <a:ext cx="1097280" cy="1755648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9" name="Shape 7"/>
          <p:cNvSpPr/>
          <p:nvPr/>
        </p:nvSpPr>
        <p:spPr>
          <a:xfrm>
            <a:off x="1920240" y="3063240"/>
            <a:ext cx="0" cy="27432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10" name="Text 8"/>
          <p:cNvSpPr/>
          <p:nvPr/>
        </p:nvSpPr>
        <p:spPr>
          <a:xfrm>
            <a:off x="1737360" y="342900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F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663440" y="3063240"/>
            <a:ext cx="0" cy="27432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12" name="Text 10"/>
          <p:cNvSpPr/>
          <p:nvPr/>
        </p:nvSpPr>
        <p:spPr>
          <a:xfrm>
            <a:off x="4480560" y="342900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F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377440" y="2468880"/>
            <a:ext cx="164592" cy="73152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14" name="Text 12"/>
          <p:cNvSpPr/>
          <p:nvPr/>
        </p:nvSpPr>
        <p:spPr>
          <a:xfrm>
            <a:off x="2103120" y="210312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物体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(u&lt;f)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468880" y="2834640"/>
            <a:ext cx="82296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16" name="Shape 14"/>
          <p:cNvSpPr/>
          <p:nvPr/>
        </p:nvSpPr>
        <p:spPr>
          <a:xfrm>
            <a:off x="3291840" y="2834640"/>
            <a:ext cx="2286000" cy="-73152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  <a:head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3291840" y="2834640"/>
            <a:ext cx="-731520" cy="-274320"/>
          </a:xfrm>
          <a:prstGeom prst="line">
            <a:avLst/>
          </a:prstGeom>
          <a:noFill/>
          <a:ln w="12700">
            <a:solidFill>
              <a:srgbClr val="E05050"/>
            </a:solidFill>
            <a:prstDash val="dash"/>
            <a:headEnd type="triangle" w="med" len="med"/>
          </a:ln>
        </p:spPr>
      </p:sp>
      <p:sp>
        <p:nvSpPr>
          <p:cNvPr id="18" name="Shape 16"/>
          <p:cNvSpPr/>
          <p:nvPr/>
        </p:nvSpPr>
        <p:spPr>
          <a:xfrm>
            <a:off x="2468880" y="2834640"/>
            <a:ext cx="822960" cy="365760"/>
          </a:xfrm>
          <a:prstGeom prst="line">
            <a:avLst/>
          </a:prstGeom>
          <a:noFill/>
          <a:ln w="19050">
            <a:solidFill>
              <a:srgbClr val="E8893A"/>
            </a:solidFill>
            <a:prstDash val="solid"/>
            <a:headEnd type="triangle" w="med" len="med"/>
          </a:ln>
        </p:spPr>
      </p:sp>
      <p:sp>
        <p:nvSpPr>
          <p:cNvPr id="19" name="Shape 17"/>
          <p:cNvSpPr/>
          <p:nvPr/>
        </p:nvSpPr>
        <p:spPr>
          <a:xfrm>
            <a:off x="3291840" y="3200400"/>
            <a:ext cx="1828800" cy="-457200"/>
          </a:xfrm>
          <a:prstGeom prst="line">
            <a:avLst/>
          </a:prstGeom>
          <a:noFill/>
          <a:ln w="19050">
            <a:solidFill>
              <a:srgbClr val="E8893A"/>
            </a:solidFill>
            <a:prstDash val="solid"/>
            <a:headEnd type="triangle" w="med" len="med"/>
          </a:ln>
        </p:spPr>
      </p:sp>
      <p:sp>
        <p:nvSpPr>
          <p:cNvPr id="20" name="Shape 18"/>
          <p:cNvSpPr/>
          <p:nvPr/>
        </p:nvSpPr>
        <p:spPr>
          <a:xfrm>
            <a:off x="3291840" y="3200400"/>
            <a:ext cx="-548640" cy="-182880"/>
          </a:xfrm>
          <a:prstGeom prst="line">
            <a:avLst/>
          </a:prstGeom>
          <a:noFill/>
          <a:ln w="12700">
            <a:solidFill>
              <a:srgbClr val="E8893A"/>
            </a:solidFill>
            <a:prstDash val="dash"/>
            <a:headEnd type="triangle" w="med" len="med"/>
          </a:ln>
        </p:spPr>
      </p:sp>
      <p:sp>
        <p:nvSpPr>
          <p:cNvPr id="21" name="Shape 19"/>
          <p:cNvSpPr/>
          <p:nvPr/>
        </p:nvSpPr>
        <p:spPr>
          <a:xfrm>
            <a:off x="1280160" y="1737360"/>
            <a:ext cx="228600" cy="1463040"/>
          </a:xfrm>
          <a:prstGeom prst="rect">
            <a:avLst/>
          </a:prstGeom>
          <a:solidFill>
            <a:srgbClr val="E8893A"/>
          </a:solidFill>
          <a:ln w="12700">
            <a:solidFill>
              <a:srgbClr val="E8893A"/>
            </a:solidFill>
            <a:prstDash val="dash"/>
            <a:headEnd type="triangle" w="med" len="med"/>
          </a:ln>
        </p:spPr>
      </p:sp>
      <p:sp>
        <p:nvSpPr>
          <p:cNvPr id="22" name="Text 20"/>
          <p:cNvSpPr/>
          <p:nvPr/>
        </p:nvSpPr>
        <p:spPr>
          <a:xfrm>
            <a:off x="822960" y="137160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E8893A"/>
                </a:solidFill>
              </a:rPr>
              <a:t>虚像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E8893A"/>
                </a:solidFill>
              </a:rPr>
              <a:t>正立放大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E8893A"/>
                </a:solidFill>
              </a:rPr>
              <a:t>同侧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5852160" y="2743200"/>
            <a:ext cx="457200" cy="274320"/>
          </a:xfrm>
          <a:prstGeom prst="ellipse">
            <a:avLst/>
          </a:prstGeom>
          <a:solidFill>
            <a:srgbClr val="2C3E50"/>
          </a:solidFill>
          <a:ln/>
        </p:spPr>
      </p:sp>
      <p:sp>
        <p:nvSpPr>
          <p:cNvPr id="24" name="Shape 22"/>
          <p:cNvSpPr/>
          <p:nvPr/>
        </p:nvSpPr>
        <p:spPr>
          <a:xfrm>
            <a:off x="5989320" y="2788920"/>
            <a:ext cx="182880" cy="1828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5" name="Text 23"/>
          <p:cNvSpPr/>
          <p:nvPr/>
        </p:nvSpPr>
        <p:spPr>
          <a:xfrm>
            <a:off x="5669280" y="329184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E50"/>
                </a:solidFill>
              </a:rPr>
              <a:t>眼睛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7680960" y="1005840"/>
            <a:ext cx="4114800" cy="5029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27" name="Text 25"/>
          <p:cNvSpPr/>
          <p:nvPr/>
        </p:nvSpPr>
        <p:spPr>
          <a:xfrm>
            <a:off x="7818120" y="107899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关键知识点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818120" y="1417320"/>
            <a:ext cx="384048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物距：u &lt; 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（物体在一倍焦距之内）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像距：v &gt; u（同侧）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像的性质：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正立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放大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虚像（光屏不能接收）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生活联系：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用放大镜看小字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要把放大镜贴得很近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才能看到放大的字～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虚像是光线反向延长线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的交点，不是实际光线！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5 / 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👁️ 眼睛与视力矫正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34747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👁️ 正常眼睛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320040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晶状体（相当于凸透镜）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曲度适中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远处物体→像落在视网膜上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近处物体→晶状体变凸→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像也落在视网膜上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远近都能看清！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371600" y="2011680"/>
            <a:ext cx="1828800" cy="11887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607080"/>
            </a:solidFill>
            <a:prstDash val="solid"/>
            <a:headEnd type="triangle" w="med" len="med"/>
          </a:ln>
        </p:spPr>
      </p:sp>
      <p:sp>
        <p:nvSpPr>
          <p:cNvPr id="9" name="Shape 7"/>
          <p:cNvSpPr/>
          <p:nvPr/>
        </p:nvSpPr>
        <p:spPr>
          <a:xfrm>
            <a:off x="1783080" y="1920240"/>
            <a:ext cx="457200" cy="731520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10" name="Shape 8"/>
          <p:cNvSpPr/>
          <p:nvPr/>
        </p:nvSpPr>
        <p:spPr>
          <a:xfrm>
            <a:off x="2651760" y="2331720"/>
            <a:ext cx="274320" cy="54864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11" name="Text 9"/>
          <p:cNvSpPr/>
          <p:nvPr/>
        </p:nvSpPr>
        <p:spPr>
          <a:xfrm>
            <a:off x="2560320" y="297180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视网膜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4297680" y="1005840"/>
            <a:ext cx="34747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13" name="Text 11"/>
          <p:cNvSpPr/>
          <p:nvPr/>
        </p:nvSpPr>
        <p:spPr>
          <a:xfrm>
            <a:off x="4434840" y="107899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🔴 近视眼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34840" y="1417320"/>
            <a:ext cx="320040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晶状体太凸（曲度太大）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或眼球前后径过长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远处物体→像落在视网膜前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看远处模糊！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矫正：凹透镜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（先发散再会聚到视网膜）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029200" y="2011680"/>
            <a:ext cx="1828800" cy="11887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607080"/>
            </a:solidFill>
            <a:prstDash val="solid"/>
            <a:headEnd type="triangle" w="med" len="med"/>
          </a:ln>
        </p:spPr>
      </p:sp>
      <p:sp>
        <p:nvSpPr>
          <p:cNvPr id="16" name="Shape 14"/>
          <p:cNvSpPr/>
          <p:nvPr/>
        </p:nvSpPr>
        <p:spPr>
          <a:xfrm>
            <a:off x="5372100" y="1810512"/>
            <a:ext cx="594360" cy="950976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5943600" y="2286000"/>
            <a:ext cx="228600" cy="45720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18" name="Text 16"/>
          <p:cNvSpPr/>
          <p:nvPr/>
        </p:nvSpPr>
        <p:spPr>
          <a:xfrm>
            <a:off x="5852160" y="28346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像在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视网膜前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212080" y="3474720"/>
            <a:ext cx="0" cy="365760"/>
          </a:xfrm>
          <a:prstGeom prst="line">
            <a:avLst/>
          </a:prstGeom>
          <a:noFill/>
          <a:ln w="12700">
            <a:solidFill>
              <a:srgbClr val="7B5EA7"/>
            </a:solidFill>
            <a:prstDash val="solid"/>
            <a:headEnd type="triangle" w="med" len="med"/>
          </a:ln>
        </p:spPr>
      </p:sp>
      <p:sp>
        <p:nvSpPr>
          <p:cNvPr id="20" name="Shape 18"/>
          <p:cNvSpPr/>
          <p:nvPr/>
        </p:nvSpPr>
        <p:spPr>
          <a:xfrm>
            <a:off x="5212080" y="3657600"/>
            <a:ext cx="1097280" cy="0"/>
          </a:xfrm>
          <a:prstGeom prst="line">
            <a:avLst/>
          </a:prstGeom>
          <a:noFill/>
          <a:ln w="12700">
            <a:solidFill>
              <a:srgbClr val="7B5EA7"/>
            </a:solidFill>
            <a:prstDash val="solid"/>
            <a:headEnd type="triangle" w="med" len="med"/>
          </a:ln>
        </p:spPr>
      </p:sp>
      <p:sp>
        <p:nvSpPr>
          <p:cNvPr id="21" name="Text 19"/>
          <p:cNvSpPr/>
          <p:nvPr/>
        </p:nvSpPr>
        <p:spPr>
          <a:xfrm>
            <a:off x="5212080" y="3703320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B5EA7"/>
                </a:solidFill>
              </a:rPr>
              <a:t>加凹透镜矫正 →</a:t>
            </a:r>
            <a:endParaRPr lang="en-US" sz="700" dirty="0"/>
          </a:p>
        </p:txBody>
      </p:sp>
      <p:sp>
        <p:nvSpPr>
          <p:cNvPr id="22" name="Shape 20"/>
          <p:cNvSpPr/>
          <p:nvPr/>
        </p:nvSpPr>
        <p:spPr>
          <a:xfrm>
            <a:off x="8138160" y="1005840"/>
            <a:ext cx="35661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23" name="Text 21"/>
          <p:cNvSpPr/>
          <p:nvPr/>
        </p:nvSpPr>
        <p:spPr>
          <a:xfrm>
            <a:off x="827532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🟠 远视眼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275320" y="1417320"/>
            <a:ext cx="3291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晶状体太扁（曲度太小）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或眼球前后径过短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近处物体→像落在视网膜后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看近处模糊！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矫正：凸透镜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（先会聚再成像到视网膜）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869680" y="2011680"/>
            <a:ext cx="1828800" cy="118872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607080"/>
            </a:solidFill>
            <a:prstDash val="solid"/>
            <a:headEnd type="triangle" w="med" len="med"/>
          </a:ln>
        </p:spPr>
      </p:sp>
      <p:sp>
        <p:nvSpPr>
          <p:cNvPr id="26" name="Shape 24"/>
          <p:cNvSpPr/>
          <p:nvPr/>
        </p:nvSpPr>
        <p:spPr>
          <a:xfrm>
            <a:off x="9349740" y="2029968"/>
            <a:ext cx="320040" cy="512064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27" name="Shape 25"/>
          <p:cNvSpPr/>
          <p:nvPr/>
        </p:nvSpPr>
        <p:spPr>
          <a:xfrm>
            <a:off x="10241280" y="2286000"/>
            <a:ext cx="228600" cy="457200"/>
          </a:xfrm>
          <a:prstGeom prst="ellipse">
            <a:avLst/>
          </a:prstGeom>
          <a:solidFill>
            <a:srgbClr val="E8893A"/>
          </a:solidFill>
          <a:ln/>
        </p:spPr>
      </p:sp>
      <p:sp>
        <p:nvSpPr>
          <p:cNvPr id="28" name="Text 26"/>
          <p:cNvSpPr/>
          <p:nvPr/>
        </p:nvSpPr>
        <p:spPr>
          <a:xfrm>
            <a:off x="10149840" y="28346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8893A"/>
                </a:solidFill>
              </a:rPr>
              <a:t>像在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E8893A"/>
                </a:solidFill>
              </a:rPr>
              <a:t>视网膜后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9052560" y="3474720"/>
            <a:ext cx="0" cy="36576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30" name="Shape 28"/>
          <p:cNvSpPr/>
          <p:nvPr/>
        </p:nvSpPr>
        <p:spPr>
          <a:xfrm>
            <a:off x="9052560" y="3657600"/>
            <a:ext cx="1097280" cy="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31" name="Text 29"/>
          <p:cNvSpPr/>
          <p:nvPr/>
        </p:nvSpPr>
        <p:spPr>
          <a:xfrm>
            <a:off x="9052560" y="3703320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加凸透镜矫正 →</a:t>
            </a:r>
            <a:endParaRPr lang="en-US" sz="700" dirty="0"/>
          </a:p>
        </p:txBody>
      </p:sp>
      <p:sp>
        <p:nvSpPr>
          <p:cNvPr id="32" name="Shape 30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33" name="Text 31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近视 vs 远视对比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   病因                    成像位置           矫正方法         眼镜类型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近视    晶状体太凸/眼球太长      像在视网膜前      使光线发散     凹透镜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远视    晶状体太扁/眼球太短      像在视网膜后      使光线会聚     凸透镜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记忆口诀：「近凹远凸」—— 近视戴凹透镜，远视戴凸透镜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6 / 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望远镜与显微镜（拓展）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4864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🔭 望远镜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21208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物镜：凸透镜（焦距长）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目镜：凸透镜（焦距短）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远处物体→物镜成缩小实像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目镜将此实像放大成虚像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伽利略用望远镜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发现了木星的卫星！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就像把远处的景物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「拉近」到你眼前～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217920" y="1005840"/>
            <a:ext cx="54864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635508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显微镜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55080" y="1417320"/>
            <a:ext cx="521208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物镜：凸透镜（焦距很短）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目镜：凸透镜（焦距较长）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微小物体→物镜成放大实像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目镜再将此实像放大成虚像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两次放大，倍数很大！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能看到细胞和细菌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就像进入了微观世界～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914400" y="5029200"/>
            <a:ext cx="3200400" cy="0"/>
          </a:xfrm>
          <a:prstGeom prst="line">
            <a:avLst/>
          </a:prstGeom>
          <a:noFill/>
          <a:ln w="10160">
            <a:solidFill>
              <a:srgbClr val="A0B0C0"/>
            </a:solidFill>
            <a:prstDash val="dash"/>
            <a:headEnd type="triangle" w="med" len="med"/>
          </a:ln>
        </p:spPr>
      </p:sp>
      <p:sp>
        <p:nvSpPr>
          <p:cNvPr id="12" name="Shape 10"/>
          <p:cNvSpPr/>
          <p:nvPr/>
        </p:nvSpPr>
        <p:spPr>
          <a:xfrm>
            <a:off x="1371600" y="4590288"/>
            <a:ext cx="548640" cy="877824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3040380" y="4773168"/>
            <a:ext cx="320040" cy="512064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14" name="Text 12"/>
          <p:cNvSpPr/>
          <p:nvPr/>
        </p:nvSpPr>
        <p:spPr>
          <a:xfrm>
            <a:off x="1371600" y="576072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物镜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(长焦)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2926080" y="576072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CB85C"/>
                </a:solidFill>
              </a:rPr>
              <a:t>目镜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5CB85C"/>
                </a:solidFill>
              </a:rPr>
              <a:t>(短焦)</a:t>
            </a:r>
            <a:endParaRPr lang="en-US" sz="700" dirty="0"/>
          </a:p>
        </p:txBody>
      </p:sp>
      <p:sp>
        <p:nvSpPr>
          <p:cNvPr id="16" name="Shape 14"/>
          <p:cNvSpPr/>
          <p:nvPr/>
        </p:nvSpPr>
        <p:spPr>
          <a:xfrm>
            <a:off x="914400" y="4846320"/>
            <a:ext cx="731520" cy="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914400" y="5212080"/>
            <a:ext cx="731520" cy="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18" name="Shape 16"/>
          <p:cNvSpPr/>
          <p:nvPr/>
        </p:nvSpPr>
        <p:spPr>
          <a:xfrm>
            <a:off x="6400800" y="5029200"/>
            <a:ext cx="3200400" cy="0"/>
          </a:xfrm>
          <a:prstGeom prst="line">
            <a:avLst/>
          </a:prstGeom>
          <a:noFill/>
          <a:ln w="10160">
            <a:solidFill>
              <a:srgbClr val="A0B0C0"/>
            </a:solidFill>
            <a:prstDash val="dash"/>
            <a:headEnd type="triangle" w="med" len="med"/>
          </a:ln>
        </p:spPr>
      </p:sp>
      <p:sp>
        <p:nvSpPr>
          <p:cNvPr id="19" name="Shape 17"/>
          <p:cNvSpPr/>
          <p:nvPr/>
        </p:nvSpPr>
        <p:spPr>
          <a:xfrm>
            <a:off x="6789420" y="4773168"/>
            <a:ext cx="320040" cy="512064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20" name="Shape 18"/>
          <p:cNvSpPr/>
          <p:nvPr/>
        </p:nvSpPr>
        <p:spPr>
          <a:xfrm>
            <a:off x="8412480" y="4590288"/>
            <a:ext cx="548640" cy="877824"/>
          </a:xfrm>
          <a:prstGeom prst="ellipse">
            <a:avLst/>
          </a:prstGeom>
          <a:solidFill>
            <a:srgbClr val="6DB3F2"/>
          </a:solidFill>
          <a:ln w="19050">
            <a:solidFill>
              <a:srgbClr val="4A90D9"/>
            </a:solidFill>
            <a:prstDash val="solid"/>
            <a:headEnd type="triangle" w="med" len="med"/>
          </a:ln>
        </p:spPr>
      </p:sp>
      <p:sp>
        <p:nvSpPr>
          <p:cNvPr id="21" name="Text 19"/>
          <p:cNvSpPr/>
          <p:nvPr/>
        </p:nvSpPr>
        <p:spPr>
          <a:xfrm>
            <a:off x="6675120" y="576072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CB85C"/>
                </a:solidFill>
              </a:rPr>
              <a:t>物镜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5CB85C"/>
                </a:solidFill>
              </a:rPr>
              <a:t>(短焦)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8412480" y="576072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目镜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(长焦)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492240" y="4846320"/>
            <a:ext cx="73152" cy="27432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24" name="Text 22"/>
          <p:cNvSpPr/>
          <p:nvPr/>
        </p:nvSpPr>
        <p:spPr>
          <a:xfrm>
            <a:off x="6309360" y="516636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" dirty="0">
                <a:solidFill>
                  <a:srgbClr val="E05050"/>
                </a:solidFill>
              </a:rPr>
              <a:t>标本</a:t>
            </a:r>
            <a:endParaRPr lang="en-US" sz="600" dirty="0"/>
          </a:p>
        </p:txBody>
      </p:sp>
      <p:sp>
        <p:nvSpPr>
          <p:cNvPr id="25" name="Text 23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7 / 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📷 照相机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u &gt;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倒立缩小实像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f &lt; v &lt;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镜头=凸透镜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352044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📽️ 投影仪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2044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f &lt; u &lt;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倒立放大实像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v &gt; 2f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投影片要倒放！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30936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12" name="Text 10"/>
          <p:cNvSpPr/>
          <p:nvPr/>
        </p:nvSpPr>
        <p:spPr>
          <a:xfrm>
            <a:off x="644652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🔍 放大镜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4652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u &lt; f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正立放大虚像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像在同侧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虚像光屏不能收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23544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937260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👁️ 视力矫正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近视→凹透镜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远视→凸透镜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近凹远凸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像要落在视网膜上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3840480"/>
            <a:ext cx="112471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594360" y="391363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核心口诀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4251960"/>
            <a:ext cx="109728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「远照近投放大镜，近凹远凸治眼睛」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应用篇：物体远(u&gt;2f)→照相机缩小，物体中(f&lt;u&lt;2f)→投影仪放大，物体近(u&lt;f)→放大镜虚像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视力篇：近视（看远不清）→像在前→凹透镜发散矫正，远视（看近不清）→像在后→凸透镜会聚矫正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女生友好小贴士：照相机像「给远处的景物拍缩小版照片」，投影仪像「把手机里的照片投到电视上放大看」，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放大镜像「贴很近才能看清小字」。近视眼镜是凹透镜——摸摸看，中间比边缘薄哦！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8 / 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head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332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照相机的镜头相当于一个（ ）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353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凹透镜  B. 凸透镜  C. 平面镜  D. 三棱镜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1143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187452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9019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投影仪在屏幕上成的是（ ）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221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正立缩小实像  B. 倒立放大实像  C. 正立放大虚像  D. 倒立缩小虚像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706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放大镜成正立放大虚像的条件是（ ）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090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u &gt; 2f  B. f &lt; u &lt; 2f  C. u &lt; f  D. u = f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418320" y="28803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61188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639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近视眼应佩戴什么透镜矫正？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9593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凸透镜  B. 凹透镜  C. 平面镜  D. 凸面镜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418320" y="3749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8056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507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关于远视眼，下列说法正确的是（ ）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48280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像落在视网膜前  B. 用凹透镜矫正  C. 晶状体太凸  D. 近处物体看不清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418320" y="4617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答案：D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3492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376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照相机拍完近景再拍远景，镜头应该（ ）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56967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向前伸  B. 向后缩  C. 不动  D. 换凹透镜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418320" y="5486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6126480"/>
            <a:ext cx="11247120" cy="411480"/>
          </a:xfrm>
          <a:prstGeom prst="roundRect">
            <a:avLst>
              <a:gd name="adj" fmla="val 22222"/>
            </a:avLst>
          </a:prstGeom>
          <a:solidFill>
            <a:srgbClr val="EDF2F9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6153912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💪 透镜的应用就在我们身边！手机拍照、教室投影、爷爷奶奶的老花镜——处处都有物理的影子~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9 / 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3.4 透镜的应用</dc:title>
  <dc:subject>PptxGenJS Presentation</dc:subject>
  <dc:creator>苏科版物理教研组</dc:creator>
  <cp:lastModifiedBy>苏科版物理教研组</cp:lastModifiedBy>
  <cp:revision>1</cp:revision>
  <dcterms:created xsi:type="dcterms:W3CDTF">2026-08-03T07:53:08Z</dcterms:created>
  <dcterms:modified xsi:type="dcterms:W3CDTF">2026-08-03T07:53:08Z</dcterms:modified>
</cp:coreProperties>
</file>