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5A8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F0C040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0972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A8D8E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第三章 · 光的折射  透镜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31520" y="164592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3.3 凸透镜成像的规律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731520" y="283464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0C04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蜡烛实验  ·  成像规律表  ·  应用原理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731520" y="3611880"/>
            <a:ext cx="3200400" cy="36576"/>
          </a:xfrm>
          <a:prstGeom prst="rect">
            <a:avLst/>
          </a:prstGeom>
          <a:solidFill>
            <a:srgbClr val="F0C040"/>
          </a:solidFill>
          <a:ln/>
        </p:spPr>
      </p:sp>
      <p:sp>
        <p:nvSpPr>
          <p:cNvPr id="7" name="Shape 5"/>
          <p:cNvSpPr/>
          <p:nvPr/>
        </p:nvSpPr>
        <p:spPr>
          <a:xfrm>
            <a:off x="7543800" y="868680"/>
            <a:ext cx="2286000" cy="2286000"/>
          </a:xfrm>
          <a:prstGeom prst="ellipse">
            <a:avLst/>
          </a:prstGeom>
          <a:solidFill>
            <a:srgbClr val="A8D8EA">
              <a:alpha val="30000"/>
            </a:srgbClr>
          </a:solidFill>
          <a:ln w="25400">
            <a:solidFill>
              <a:srgbClr val="A8D8EA"/>
            </a:solidFill>
            <a:prstDash val="solid"/>
            <a:tailEnd type="triangle" w="med" len="med"/>
          </a:ln>
        </p:spPr>
      </p:sp>
      <p:sp>
        <p:nvSpPr>
          <p:cNvPr id="8" name="Text 6"/>
          <p:cNvSpPr/>
          <p:nvPr/>
        </p:nvSpPr>
        <p:spPr>
          <a:xfrm>
            <a:off x="8321040" y="173736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A8D8E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↑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A8D8E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↑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31520" y="58521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8D8E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0" y="6748272"/>
            <a:ext cx="12191695" cy="109728"/>
          </a:xfrm>
          <a:prstGeom prst="rect">
            <a:avLst/>
          </a:prstGeom>
          <a:solidFill>
            <a:srgbClr val="F0C040"/>
          </a:solidFill>
          <a:ln/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73152"/>
            <a:ext cx="9144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练一练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0" y="640080"/>
            <a:ext cx="12191695" cy="36576"/>
          </a:xfrm>
          <a:prstGeom prst="rect">
            <a:avLst/>
          </a:prstGeom>
          <a:solidFill>
            <a:srgbClr val="F0C040"/>
          </a:solidFill>
          <a:ln/>
        </p:spPr>
      </p:sp>
      <p:sp>
        <p:nvSpPr>
          <p:cNvPr id="5" name="Text 3"/>
          <p:cNvSpPr/>
          <p:nvPr/>
        </p:nvSpPr>
        <p:spPr>
          <a:xfrm>
            <a:off x="0" y="6446520"/>
            <a:ext cx="1219169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1430000" y="644652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</a:t>
            </a:r>
            <a:endParaRPr lang="en-US" sz="10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822960"/>
          <a:ext cx="11612880" cy="914400"/>
        </p:xfrm>
        <a:graphic>
          <a:graphicData uri="http://schemas.openxmlformats.org/drawingml/2006/table">
            <a:tbl>
              <a:tblPr/>
              <a:tblGrid>
                <a:gridCol w="640080"/>
                <a:gridCol w="3657600"/>
                <a:gridCol w="2743200"/>
                <a:gridCol w="4572000"/>
              </a:tblGrid>
              <a:tr h="32004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题号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题目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答案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解析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1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当 u &gt; 2f 时，凸透镜成什么像？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00B894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倒立缩小实像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物体在二倍焦距外，成缩小实像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2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D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照相机拍照时，物体应放在哪里？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D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00B894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二倍焦距之外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D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u&gt;2f，成倒立缩小实像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D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3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投影仪投影片应放在哪里？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00B894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f &lt; u &lt; 2f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焦点与二倍焦距之间，成放大实像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4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D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放大镜利用什么原理？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D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00B894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正立放大虚像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D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u&lt;f，折射光反向延长形成虚像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D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5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当 u = f 时，成像情况如何？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00B894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不成像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折射光为平行光，无法会聚成像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6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D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实像和虚像的分界点是？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D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00B894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焦点（u=f）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D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一倍焦距分虚实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D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7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关于实像，以下正确的是？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00B894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倒立，光屏可接收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实像由实际光线会聚，光屏可承接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8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D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物体从2f外向f移动时，像如何变化？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D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00B894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像变大，像距增大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D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物近像远像变大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D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457200" y="59893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提示：每题只有一个正确答案，请结合成像规律表思考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73152"/>
            <a:ext cx="9144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情境引入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0" y="640080"/>
            <a:ext cx="12191695" cy="36576"/>
          </a:xfrm>
          <a:prstGeom prst="rect">
            <a:avLst/>
          </a:prstGeom>
          <a:solidFill>
            <a:srgbClr val="F0C040"/>
          </a:solidFill>
          <a:ln/>
        </p:spPr>
      </p:sp>
      <p:sp>
        <p:nvSpPr>
          <p:cNvPr id="5" name="Text 3"/>
          <p:cNvSpPr/>
          <p:nvPr/>
        </p:nvSpPr>
        <p:spPr>
          <a:xfrm>
            <a:off x="0" y="6446520"/>
            <a:ext cx="1219169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1430000" y="644652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868680"/>
            <a:ext cx="11064240" cy="109728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25400">
            <a:solidFill>
              <a:srgbClr val="065A82"/>
            </a:solidFill>
            <a:prstDash val="solid"/>
            <a:tailEnd type="triangle" w="med" len="med"/>
          </a:ln>
        </p:spPr>
      </p:sp>
      <p:sp>
        <p:nvSpPr>
          <p:cNvPr id="8" name="Text 6"/>
          <p:cNvSpPr/>
          <p:nvPr/>
        </p:nvSpPr>
        <p:spPr>
          <a:xfrm>
            <a:off x="822960" y="91440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想一想：同样用凸透镜，为什么照相机成缩小的像，投影仪成放大的像，放大镜成正立放大的虚像？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502920" y="2194560"/>
            <a:ext cx="3383280" cy="292608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19050">
            <a:solidFill>
              <a:srgbClr val="065A82"/>
            </a:solidFill>
            <a:prstDash val="solid"/>
            <a:tailEnd type="triangle" w="med" len="med"/>
          </a:ln>
        </p:spPr>
      </p:sp>
      <p:sp>
        <p:nvSpPr>
          <p:cNvPr id="10" name="Shape 8"/>
          <p:cNvSpPr/>
          <p:nvPr/>
        </p:nvSpPr>
        <p:spPr>
          <a:xfrm>
            <a:off x="502920" y="2194560"/>
            <a:ext cx="3383280" cy="502920"/>
          </a:xfrm>
          <a:prstGeom prst="rect">
            <a:avLst>
              <a:gd name="adj" fmla="val 21818"/>
            </a:avLst>
          </a:prstGeom>
          <a:solidFill>
            <a:srgbClr val="065A82"/>
          </a:solidFill>
          <a:ln/>
        </p:spPr>
      </p:sp>
      <p:sp>
        <p:nvSpPr>
          <p:cNvPr id="11" name="Shape 9"/>
          <p:cNvSpPr/>
          <p:nvPr/>
        </p:nvSpPr>
        <p:spPr>
          <a:xfrm>
            <a:off x="502920" y="2560320"/>
            <a:ext cx="3383280" cy="18288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12" name="Text 10"/>
          <p:cNvSpPr/>
          <p:nvPr/>
        </p:nvSpPr>
        <p:spPr>
          <a:xfrm>
            <a:off x="502920" y="2240280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照相机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2139696" y="3099816"/>
            <a:ext cx="109728" cy="658368"/>
          </a:xfrm>
          <a:prstGeom prst="rect">
            <a:avLst/>
          </a:prstGeom>
          <a:solidFill>
            <a:srgbClr val="74B9FF"/>
          </a:solidFill>
          <a:ln w="12700">
            <a:solidFill>
              <a:srgbClr val="065A82"/>
            </a:solidFill>
            <a:prstDash val="solid"/>
            <a:tailEnd type="triangle" w="med" len="med"/>
          </a:ln>
        </p:spPr>
      </p:sp>
      <p:sp>
        <p:nvSpPr>
          <p:cNvPr id="14" name="Shape 12"/>
          <p:cNvSpPr/>
          <p:nvPr/>
        </p:nvSpPr>
        <p:spPr>
          <a:xfrm>
            <a:off x="2176272" y="3008376"/>
            <a:ext cx="36576" cy="13716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15" name="Shape 13"/>
          <p:cNvSpPr/>
          <p:nvPr/>
        </p:nvSpPr>
        <p:spPr>
          <a:xfrm>
            <a:off x="2176272" y="3712464"/>
            <a:ext cx="36576" cy="13716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16" name="Shape 14"/>
          <p:cNvSpPr/>
          <p:nvPr/>
        </p:nvSpPr>
        <p:spPr>
          <a:xfrm>
            <a:off x="914400" y="2990088"/>
            <a:ext cx="109728" cy="768096"/>
          </a:xfrm>
          <a:prstGeom prst="rect">
            <a:avLst/>
          </a:prstGeom>
          <a:solidFill>
            <a:srgbClr val="E17055"/>
          </a:solidFill>
          <a:ln/>
        </p:spPr>
      </p:sp>
      <p:sp>
        <p:nvSpPr>
          <p:cNvPr id="17" name="Shape 15"/>
          <p:cNvSpPr/>
          <p:nvPr/>
        </p:nvSpPr>
        <p:spPr>
          <a:xfrm>
            <a:off x="2423160" y="3209544"/>
            <a:ext cx="54864" cy="274320"/>
          </a:xfrm>
          <a:prstGeom prst="rect">
            <a:avLst/>
          </a:prstGeom>
          <a:solidFill>
            <a:srgbClr val="00B894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" y="411480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物体在远处（u &gt; 2f）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85800" y="438912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成倒立、缩小的实像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685800" y="466344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像在底片（光屏）上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685800" y="47091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（原理详见3.4节）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4114800" y="2194560"/>
            <a:ext cx="3383280" cy="292608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19050">
            <a:solidFill>
              <a:srgbClr val="065A82"/>
            </a:solidFill>
            <a:prstDash val="solid"/>
            <a:tailEnd type="triangle" w="med" len="med"/>
          </a:ln>
        </p:spPr>
      </p:sp>
      <p:sp>
        <p:nvSpPr>
          <p:cNvPr id="23" name="Shape 21"/>
          <p:cNvSpPr/>
          <p:nvPr/>
        </p:nvSpPr>
        <p:spPr>
          <a:xfrm>
            <a:off x="4114800" y="2194560"/>
            <a:ext cx="3383280" cy="502920"/>
          </a:xfrm>
          <a:prstGeom prst="rect">
            <a:avLst>
              <a:gd name="adj" fmla="val 21818"/>
            </a:avLst>
          </a:prstGeom>
          <a:solidFill>
            <a:srgbClr val="065A82"/>
          </a:solidFill>
          <a:ln/>
        </p:spPr>
      </p:sp>
      <p:sp>
        <p:nvSpPr>
          <p:cNvPr id="24" name="Shape 22"/>
          <p:cNvSpPr/>
          <p:nvPr/>
        </p:nvSpPr>
        <p:spPr>
          <a:xfrm>
            <a:off x="4114800" y="2560320"/>
            <a:ext cx="3383280" cy="18288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25" name="Text 23"/>
          <p:cNvSpPr/>
          <p:nvPr/>
        </p:nvSpPr>
        <p:spPr>
          <a:xfrm>
            <a:off x="4114800" y="2240280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投影仪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5751576" y="3099816"/>
            <a:ext cx="109728" cy="658368"/>
          </a:xfrm>
          <a:prstGeom prst="rect">
            <a:avLst/>
          </a:prstGeom>
          <a:solidFill>
            <a:srgbClr val="74B9FF"/>
          </a:solidFill>
          <a:ln w="12700">
            <a:solidFill>
              <a:srgbClr val="065A82"/>
            </a:solidFill>
            <a:prstDash val="solid"/>
            <a:tailEnd type="triangle" w="med" len="med"/>
          </a:ln>
        </p:spPr>
      </p:sp>
      <p:sp>
        <p:nvSpPr>
          <p:cNvPr id="27" name="Shape 25"/>
          <p:cNvSpPr/>
          <p:nvPr/>
        </p:nvSpPr>
        <p:spPr>
          <a:xfrm>
            <a:off x="5788152" y="3008376"/>
            <a:ext cx="36576" cy="13716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28" name="Shape 26"/>
          <p:cNvSpPr/>
          <p:nvPr/>
        </p:nvSpPr>
        <p:spPr>
          <a:xfrm>
            <a:off x="5788152" y="3712464"/>
            <a:ext cx="36576" cy="13716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29" name="Shape 27"/>
          <p:cNvSpPr/>
          <p:nvPr/>
        </p:nvSpPr>
        <p:spPr>
          <a:xfrm>
            <a:off x="5349240" y="3099816"/>
            <a:ext cx="91440" cy="548640"/>
          </a:xfrm>
          <a:prstGeom prst="rect">
            <a:avLst/>
          </a:prstGeom>
          <a:solidFill>
            <a:srgbClr val="E17055"/>
          </a:solidFill>
          <a:ln/>
        </p:spPr>
      </p:sp>
      <p:sp>
        <p:nvSpPr>
          <p:cNvPr id="30" name="Shape 28"/>
          <p:cNvSpPr/>
          <p:nvPr/>
        </p:nvSpPr>
        <p:spPr>
          <a:xfrm>
            <a:off x="6263640" y="2935224"/>
            <a:ext cx="164592" cy="987552"/>
          </a:xfrm>
          <a:prstGeom prst="rect">
            <a:avLst/>
          </a:prstGeom>
          <a:solidFill>
            <a:srgbClr val="00B894"/>
          </a:solidFill>
          <a:ln/>
        </p:spPr>
      </p:sp>
      <p:sp>
        <p:nvSpPr>
          <p:cNvPr id="31" name="Text 29"/>
          <p:cNvSpPr/>
          <p:nvPr/>
        </p:nvSpPr>
        <p:spPr>
          <a:xfrm>
            <a:off x="4297680" y="411480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投影片在焦点外（f &lt; u &lt; 2f）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4297680" y="438912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成倒立、放大的实像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297680" y="466344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像在屏幕上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7726680" y="2194560"/>
            <a:ext cx="3383280" cy="292608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19050">
            <a:solidFill>
              <a:srgbClr val="065A82"/>
            </a:solidFill>
            <a:prstDash val="solid"/>
            <a:tailEnd type="triangle" w="med" len="med"/>
          </a:ln>
        </p:spPr>
      </p:sp>
      <p:sp>
        <p:nvSpPr>
          <p:cNvPr id="35" name="Shape 33"/>
          <p:cNvSpPr/>
          <p:nvPr/>
        </p:nvSpPr>
        <p:spPr>
          <a:xfrm>
            <a:off x="7726680" y="2194560"/>
            <a:ext cx="3383280" cy="502920"/>
          </a:xfrm>
          <a:prstGeom prst="rect">
            <a:avLst>
              <a:gd name="adj" fmla="val 21818"/>
            </a:avLst>
          </a:prstGeom>
          <a:solidFill>
            <a:srgbClr val="065A82"/>
          </a:solidFill>
          <a:ln/>
        </p:spPr>
      </p:sp>
      <p:sp>
        <p:nvSpPr>
          <p:cNvPr id="36" name="Shape 34"/>
          <p:cNvSpPr/>
          <p:nvPr/>
        </p:nvSpPr>
        <p:spPr>
          <a:xfrm>
            <a:off x="7726680" y="2560320"/>
            <a:ext cx="3383280" cy="18288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7" name="Text 35"/>
          <p:cNvSpPr/>
          <p:nvPr/>
        </p:nvSpPr>
        <p:spPr>
          <a:xfrm>
            <a:off x="7726680" y="2240280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放大镜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9363456" y="3099816"/>
            <a:ext cx="109728" cy="658368"/>
          </a:xfrm>
          <a:prstGeom prst="rect">
            <a:avLst/>
          </a:prstGeom>
          <a:solidFill>
            <a:srgbClr val="74B9FF"/>
          </a:solidFill>
          <a:ln w="12700">
            <a:solidFill>
              <a:srgbClr val="065A82"/>
            </a:solidFill>
            <a:prstDash val="solid"/>
            <a:tailEnd type="triangle" w="med" len="med"/>
          </a:ln>
        </p:spPr>
      </p:sp>
      <p:sp>
        <p:nvSpPr>
          <p:cNvPr id="39" name="Shape 37"/>
          <p:cNvSpPr/>
          <p:nvPr/>
        </p:nvSpPr>
        <p:spPr>
          <a:xfrm>
            <a:off x="9400032" y="3008376"/>
            <a:ext cx="36576" cy="13716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40" name="Shape 38"/>
          <p:cNvSpPr/>
          <p:nvPr/>
        </p:nvSpPr>
        <p:spPr>
          <a:xfrm>
            <a:off x="9400032" y="3712464"/>
            <a:ext cx="36576" cy="13716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41" name="Shape 39"/>
          <p:cNvSpPr/>
          <p:nvPr/>
        </p:nvSpPr>
        <p:spPr>
          <a:xfrm>
            <a:off x="8183880" y="3044952"/>
            <a:ext cx="91440" cy="603504"/>
          </a:xfrm>
          <a:prstGeom prst="rect">
            <a:avLst/>
          </a:prstGeom>
          <a:solidFill>
            <a:srgbClr val="E17055"/>
          </a:solidFill>
          <a:ln/>
        </p:spPr>
      </p:sp>
      <p:sp>
        <p:nvSpPr>
          <p:cNvPr id="42" name="Shape 40"/>
          <p:cNvSpPr/>
          <p:nvPr/>
        </p:nvSpPr>
        <p:spPr>
          <a:xfrm>
            <a:off x="8092440" y="2935224"/>
            <a:ext cx="201168" cy="932688"/>
          </a:xfrm>
          <a:prstGeom prst="rect">
            <a:avLst/>
          </a:prstGeom>
          <a:solidFill>
            <a:srgbClr val="00B894">
              <a:alpha val="40000"/>
            </a:srgbClr>
          </a:solidFill>
          <a:ln w="12700">
            <a:solidFill>
              <a:srgbClr val="00B894"/>
            </a:solidFill>
            <a:prstDash val="dash"/>
            <a:tailEnd type="triangle" w="med" len="med"/>
          </a:ln>
        </p:spPr>
      </p:sp>
      <p:sp>
        <p:nvSpPr>
          <p:cNvPr id="43" name="Text 41"/>
          <p:cNvSpPr/>
          <p:nvPr/>
        </p:nvSpPr>
        <p:spPr>
          <a:xfrm>
            <a:off x="7909560" y="411480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物体在焦点内（u &lt; f）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7909560" y="438912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成正立、放大的虚像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7909560" y="466344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像与物体在同侧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548640" y="5303520"/>
            <a:ext cx="11064240" cy="731520"/>
          </a:xfrm>
          <a:prstGeom prst="roundRect">
            <a:avLst>
              <a:gd name="adj" fmla="val 12500"/>
            </a:avLst>
          </a:prstGeom>
          <a:solidFill>
            <a:srgbClr val="FFF8E1"/>
          </a:solidFill>
          <a:ln w="25400">
            <a:solidFill>
              <a:srgbClr val="F0C040"/>
            </a:solidFill>
            <a:prstDash val="solid"/>
            <a:tailEnd type="triangle" w="med" len="med"/>
          </a:ln>
        </p:spPr>
      </p:sp>
      <p:sp>
        <p:nvSpPr>
          <p:cNvPr id="47" name="Text 45"/>
          <p:cNvSpPr/>
          <p:nvPr/>
        </p:nvSpPr>
        <p:spPr>
          <a:xfrm>
            <a:off x="685800" y="534924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成像的不同取决于"物距"——物体到凸透镜的距离（用 u 表示）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73152"/>
            <a:ext cx="9144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实验装置与关键概念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0" y="640080"/>
            <a:ext cx="12191695" cy="36576"/>
          </a:xfrm>
          <a:prstGeom prst="rect">
            <a:avLst/>
          </a:prstGeom>
          <a:solidFill>
            <a:srgbClr val="F0C040"/>
          </a:solidFill>
          <a:ln/>
        </p:spPr>
      </p:sp>
      <p:sp>
        <p:nvSpPr>
          <p:cNvPr id="5" name="Text 3"/>
          <p:cNvSpPr/>
          <p:nvPr/>
        </p:nvSpPr>
        <p:spPr>
          <a:xfrm>
            <a:off x="0" y="6446520"/>
            <a:ext cx="1219169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1430000" y="644652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731520" y="3657600"/>
            <a:ext cx="10515600" cy="73152"/>
          </a:xfrm>
          <a:prstGeom prst="rect">
            <a:avLst/>
          </a:prstGeom>
          <a:solidFill>
            <a:srgbClr val="636E72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0" y="3520440"/>
            <a:ext cx="18288" cy="274320"/>
          </a:xfrm>
          <a:prstGeom prst="rect">
            <a:avLst/>
          </a:prstGeom>
          <a:solidFill>
            <a:srgbClr val="2D3436"/>
          </a:solidFill>
          <a:ln/>
        </p:spPr>
      </p:sp>
      <p:sp>
        <p:nvSpPr>
          <p:cNvPr id="9" name="Text 7"/>
          <p:cNvSpPr/>
          <p:nvPr/>
        </p:nvSpPr>
        <p:spPr>
          <a:xfrm>
            <a:off x="502920" y="3767328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1687484" y="3520440"/>
            <a:ext cx="18288" cy="274320"/>
          </a:xfrm>
          <a:prstGeom prst="rect">
            <a:avLst/>
          </a:prstGeom>
          <a:solidFill>
            <a:srgbClr val="2D3436"/>
          </a:solidFill>
          <a:ln/>
        </p:spPr>
      </p:sp>
      <p:sp>
        <p:nvSpPr>
          <p:cNvPr id="11" name="Text 9"/>
          <p:cNvSpPr/>
          <p:nvPr/>
        </p:nvSpPr>
        <p:spPr>
          <a:xfrm>
            <a:off x="1458884" y="3767328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2643447" y="3520440"/>
            <a:ext cx="18288" cy="274320"/>
          </a:xfrm>
          <a:prstGeom prst="rect">
            <a:avLst/>
          </a:prstGeom>
          <a:solidFill>
            <a:srgbClr val="2D3436"/>
          </a:solidFill>
          <a:ln/>
        </p:spPr>
      </p:sp>
      <p:sp>
        <p:nvSpPr>
          <p:cNvPr id="13" name="Text 11"/>
          <p:cNvSpPr/>
          <p:nvPr/>
        </p:nvSpPr>
        <p:spPr>
          <a:xfrm>
            <a:off x="2414847" y="3767328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3599411" y="3520440"/>
            <a:ext cx="18288" cy="274320"/>
          </a:xfrm>
          <a:prstGeom prst="rect">
            <a:avLst/>
          </a:prstGeom>
          <a:solidFill>
            <a:srgbClr val="2D3436"/>
          </a:solidFill>
          <a:ln/>
        </p:spPr>
      </p:sp>
      <p:sp>
        <p:nvSpPr>
          <p:cNvPr id="15" name="Text 13"/>
          <p:cNvSpPr/>
          <p:nvPr/>
        </p:nvSpPr>
        <p:spPr>
          <a:xfrm>
            <a:off x="3370811" y="3767328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30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4555375" y="3520440"/>
            <a:ext cx="18288" cy="274320"/>
          </a:xfrm>
          <a:prstGeom prst="rect">
            <a:avLst/>
          </a:prstGeom>
          <a:solidFill>
            <a:srgbClr val="2D3436"/>
          </a:solidFill>
          <a:ln/>
        </p:spPr>
      </p:sp>
      <p:sp>
        <p:nvSpPr>
          <p:cNvPr id="17" name="Text 15"/>
          <p:cNvSpPr/>
          <p:nvPr/>
        </p:nvSpPr>
        <p:spPr>
          <a:xfrm>
            <a:off x="4326775" y="3767328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40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5511338" y="3520440"/>
            <a:ext cx="18288" cy="274320"/>
          </a:xfrm>
          <a:prstGeom prst="rect">
            <a:avLst/>
          </a:prstGeom>
          <a:solidFill>
            <a:srgbClr val="2D3436"/>
          </a:solidFill>
          <a:ln/>
        </p:spPr>
      </p:sp>
      <p:sp>
        <p:nvSpPr>
          <p:cNvPr id="19" name="Text 17"/>
          <p:cNvSpPr/>
          <p:nvPr/>
        </p:nvSpPr>
        <p:spPr>
          <a:xfrm>
            <a:off x="5282738" y="3767328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50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6467302" y="3520440"/>
            <a:ext cx="18288" cy="274320"/>
          </a:xfrm>
          <a:prstGeom prst="rect">
            <a:avLst/>
          </a:prstGeom>
          <a:solidFill>
            <a:srgbClr val="2D3436"/>
          </a:solidFill>
          <a:ln/>
        </p:spPr>
      </p:sp>
      <p:sp>
        <p:nvSpPr>
          <p:cNvPr id="21" name="Text 19"/>
          <p:cNvSpPr/>
          <p:nvPr/>
        </p:nvSpPr>
        <p:spPr>
          <a:xfrm>
            <a:off x="6238702" y="3767328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60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7423265" y="3520440"/>
            <a:ext cx="18288" cy="274320"/>
          </a:xfrm>
          <a:prstGeom prst="rect">
            <a:avLst/>
          </a:prstGeom>
          <a:solidFill>
            <a:srgbClr val="2D3436"/>
          </a:solidFill>
          <a:ln/>
        </p:spPr>
      </p:sp>
      <p:sp>
        <p:nvSpPr>
          <p:cNvPr id="23" name="Text 21"/>
          <p:cNvSpPr/>
          <p:nvPr/>
        </p:nvSpPr>
        <p:spPr>
          <a:xfrm>
            <a:off x="7194665" y="3767328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70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8379229" y="3520440"/>
            <a:ext cx="18288" cy="274320"/>
          </a:xfrm>
          <a:prstGeom prst="rect">
            <a:avLst/>
          </a:prstGeom>
          <a:solidFill>
            <a:srgbClr val="2D3436"/>
          </a:solidFill>
          <a:ln/>
        </p:spPr>
      </p:sp>
      <p:sp>
        <p:nvSpPr>
          <p:cNvPr id="25" name="Text 23"/>
          <p:cNvSpPr/>
          <p:nvPr/>
        </p:nvSpPr>
        <p:spPr>
          <a:xfrm>
            <a:off x="8150629" y="3767328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80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9335193" y="3520440"/>
            <a:ext cx="18288" cy="274320"/>
          </a:xfrm>
          <a:prstGeom prst="rect">
            <a:avLst/>
          </a:prstGeom>
          <a:solidFill>
            <a:srgbClr val="2D3436"/>
          </a:solidFill>
          <a:ln/>
        </p:spPr>
      </p:sp>
      <p:sp>
        <p:nvSpPr>
          <p:cNvPr id="27" name="Text 25"/>
          <p:cNvSpPr/>
          <p:nvPr/>
        </p:nvSpPr>
        <p:spPr>
          <a:xfrm>
            <a:off x="9106593" y="3767328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90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10291156" y="3520440"/>
            <a:ext cx="18288" cy="274320"/>
          </a:xfrm>
          <a:prstGeom prst="rect">
            <a:avLst/>
          </a:prstGeom>
          <a:solidFill>
            <a:srgbClr val="2D3436"/>
          </a:solidFill>
          <a:ln/>
        </p:spPr>
      </p:sp>
      <p:sp>
        <p:nvSpPr>
          <p:cNvPr id="29" name="Text 27"/>
          <p:cNvSpPr/>
          <p:nvPr/>
        </p:nvSpPr>
        <p:spPr>
          <a:xfrm>
            <a:off x="10062556" y="3767328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100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11247120" y="3520440"/>
            <a:ext cx="18288" cy="274320"/>
          </a:xfrm>
          <a:prstGeom prst="rect">
            <a:avLst/>
          </a:prstGeom>
          <a:solidFill>
            <a:srgbClr val="2D3436"/>
          </a:solidFill>
          <a:ln/>
        </p:spPr>
      </p:sp>
      <p:sp>
        <p:nvSpPr>
          <p:cNvPr id="31" name="Text 29"/>
          <p:cNvSpPr/>
          <p:nvPr/>
        </p:nvSpPr>
        <p:spPr>
          <a:xfrm>
            <a:off x="11018520" y="3767328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110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11338560" y="374904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cm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2029968" y="2377440"/>
            <a:ext cx="146304" cy="1234440"/>
          </a:xfrm>
          <a:prstGeom prst="rect">
            <a:avLst/>
          </a:prstGeom>
          <a:solidFill>
            <a:srgbClr val="E17055"/>
          </a:solidFill>
          <a:ln/>
        </p:spPr>
      </p:sp>
      <p:sp>
        <p:nvSpPr>
          <p:cNvPr id="34" name="Shape 32"/>
          <p:cNvSpPr/>
          <p:nvPr/>
        </p:nvSpPr>
        <p:spPr>
          <a:xfrm>
            <a:off x="2011680" y="2194560"/>
            <a:ext cx="182880" cy="228600"/>
          </a:xfrm>
          <a:prstGeom prst="ellipse">
            <a:avLst/>
          </a:prstGeom>
          <a:solidFill>
            <a:srgbClr val="F0C040"/>
          </a:solidFill>
          <a:ln/>
        </p:spPr>
      </p:sp>
      <p:sp>
        <p:nvSpPr>
          <p:cNvPr id="35" name="Text 33"/>
          <p:cNvSpPr/>
          <p:nvPr/>
        </p:nvSpPr>
        <p:spPr>
          <a:xfrm>
            <a:off x="1737360" y="397764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蜡烛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5074920" y="2743200"/>
            <a:ext cx="457200" cy="1828800"/>
          </a:xfrm>
          <a:prstGeom prst="ellipse">
            <a:avLst/>
          </a:prstGeom>
          <a:solidFill>
            <a:srgbClr val="A8D8EA">
              <a:alpha val="40000"/>
            </a:srgbClr>
          </a:solidFill>
          <a:ln w="25400">
            <a:solidFill>
              <a:srgbClr val="065A82"/>
            </a:solidFill>
            <a:prstDash val="solid"/>
            <a:tailEnd type="triangle" w="med" len="med"/>
          </a:ln>
        </p:spPr>
      </p:sp>
      <p:sp>
        <p:nvSpPr>
          <p:cNvPr id="37" name="Shape 35"/>
          <p:cNvSpPr/>
          <p:nvPr/>
        </p:nvSpPr>
        <p:spPr>
          <a:xfrm>
            <a:off x="5285232" y="2606040"/>
            <a:ext cx="36576" cy="18288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8" name="Shape 36"/>
          <p:cNvSpPr/>
          <p:nvPr/>
        </p:nvSpPr>
        <p:spPr>
          <a:xfrm>
            <a:off x="5285232" y="4526280"/>
            <a:ext cx="36576" cy="18288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9" name="Text 37"/>
          <p:cNvSpPr/>
          <p:nvPr/>
        </p:nvSpPr>
        <p:spPr>
          <a:xfrm>
            <a:off x="4846320" y="39776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凸透镜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8449056" y="2560320"/>
            <a:ext cx="109728" cy="2194560"/>
          </a:xfrm>
          <a:prstGeom prst="rect">
            <a:avLst/>
          </a:prstGeom>
          <a:solidFill>
            <a:srgbClr val="636E72"/>
          </a:solidFill>
          <a:ln/>
        </p:spPr>
      </p:sp>
      <p:sp>
        <p:nvSpPr>
          <p:cNvPr id="41" name="Text 39"/>
          <p:cNvSpPr/>
          <p:nvPr/>
        </p:nvSpPr>
        <p:spPr>
          <a:xfrm>
            <a:off x="8138160" y="397764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光屏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2103120" y="1737360"/>
            <a:ext cx="3200400" cy="0"/>
          </a:xfrm>
          <a:prstGeom prst="line">
            <a:avLst/>
          </a:prstGeom>
          <a:noFill/>
          <a:ln w="25400">
            <a:solidFill>
              <a:srgbClr val="D63031"/>
            </a:solidFill>
            <a:prstDash val="solid"/>
            <a:tailEnd type="triangle" w="med" len="med"/>
          </a:ln>
        </p:spPr>
      </p:sp>
      <p:sp>
        <p:nvSpPr>
          <p:cNvPr id="43" name="Text 41"/>
          <p:cNvSpPr/>
          <p:nvPr/>
        </p:nvSpPr>
        <p:spPr>
          <a:xfrm>
            <a:off x="3246120" y="14630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630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物距 u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5303520" y="1737360"/>
            <a:ext cx="3200400" cy="0"/>
          </a:xfrm>
          <a:prstGeom prst="line">
            <a:avLst/>
          </a:prstGeom>
          <a:noFill/>
          <a:ln w="25400">
            <a:solidFill>
              <a:srgbClr val="00B894"/>
            </a:solidFill>
            <a:prstDash val="solid"/>
            <a:tailEnd type="triangle" w="med" len="med"/>
          </a:ln>
        </p:spPr>
      </p:sp>
      <p:sp>
        <p:nvSpPr>
          <p:cNvPr id="45" name="Text 43"/>
          <p:cNvSpPr/>
          <p:nvPr/>
        </p:nvSpPr>
        <p:spPr>
          <a:xfrm>
            <a:off x="6446520" y="14630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0B8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像距 v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457200" y="868680"/>
            <a:ext cx="5669280" cy="1325880"/>
          </a:xfrm>
          <a:prstGeom prst="roundRect">
            <a:avLst>
              <a:gd name="adj" fmla="val 10345"/>
            </a:avLst>
          </a:prstGeom>
          <a:solidFill>
            <a:srgbClr val="FFFFFF"/>
          </a:solidFill>
          <a:ln w="15240">
            <a:solidFill>
              <a:srgbClr val="DFE6E9"/>
            </a:solidFill>
            <a:prstDash val="solid"/>
            <a:tailEnd type="triangle" w="med" len="med"/>
          </a:ln>
        </p:spPr>
      </p:sp>
      <p:sp>
        <p:nvSpPr>
          <p:cNvPr id="47" name="Shape 45"/>
          <p:cNvSpPr/>
          <p:nvPr/>
        </p:nvSpPr>
        <p:spPr>
          <a:xfrm>
            <a:off x="530352" y="941832"/>
            <a:ext cx="54864" cy="320040"/>
          </a:xfrm>
          <a:prstGeom prst="rect">
            <a:avLst/>
          </a:prstGeom>
          <a:solidFill>
            <a:srgbClr val="F0C040"/>
          </a:solidFill>
          <a:ln/>
        </p:spPr>
      </p:sp>
      <p:sp>
        <p:nvSpPr>
          <p:cNvPr id="48" name="Text 46"/>
          <p:cNvSpPr/>
          <p:nvPr/>
        </p:nvSpPr>
        <p:spPr>
          <a:xfrm>
            <a:off x="658368" y="914400"/>
            <a:ext cx="5303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关键变量说明</a:t>
            </a:r>
            <a:endParaRPr lang="en-US" sz="1400" dirty="0"/>
          </a:p>
        </p:txBody>
      </p:sp>
      <p:sp>
        <p:nvSpPr>
          <p:cNvPr id="49" name="Text 47"/>
          <p:cNvSpPr/>
          <p:nvPr/>
        </p:nvSpPr>
        <p:spPr>
          <a:xfrm>
            <a:off x="621792" y="1280160"/>
            <a:ext cx="534009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焦距 f：透镜固有属性，不随物距 u 变化</a:t>
            </a:r>
            <a:endParaRPr lang="en-US" sz="1100" dirty="0"/>
          </a:p>
        </p:txBody>
      </p:sp>
      <p:sp>
        <p:nvSpPr>
          <p:cNvPr id="50" name="Text 48"/>
          <p:cNvSpPr/>
          <p:nvPr/>
        </p:nvSpPr>
        <p:spPr>
          <a:xfrm>
            <a:off x="621792" y="1600200"/>
            <a:ext cx="534009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物距 u：决定像的性质（大小、倒正、虚实）</a:t>
            </a:r>
            <a:endParaRPr lang="en-US" sz="1100" dirty="0"/>
          </a:p>
        </p:txBody>
      </p:sp>
      <p:sp>
        <p:nvSpPr>
          <p:cNvPr id="51" name="Shape 49"/>
          <p:cNvSpPr/>
          <p:nvPr/>
        </p:nvSpPr>
        <p:spPr>
          <a:xfrm>
            <a:off x="6400800" y="868680"/>
            <a:ext cx="5486400" cy="1325880"/>
          </a:xfrm>
          <a:prstGeom prst="roundRect">
            <a:avLst>
              <a:gd name="adj" fmla="val 10345"/>
            </a:avLst>
          </a:prstGeom>
          <a:solidFill>
            <a:srgbClr val="FFFFFF"/>
          </a:solidFill>
          <a:ln w="15240">
            <a:solidFill>
              <a:srgbClr val="DFE6E9"/>
            </a:solidFill>
            <a:prstDash val="solid"/>
            <a:tailEnd type="triangle" w="med" len="med"/>
          </a:ln>
        </p:spPr>
      </p:sp>
      <p:sp>
        <p:nvSpPr>
          <p:cNvPr id="52" name="Shape 50"/>
          <p:cNvSpPr/>
          <p:nvPr/>
        </p:nvSpPr>
        <p:spPr>
          <a:xfrm>
            <a:off x="6473952" y="941832"/>
            <a:ext cx="54864" cy="320040"/>
          </a:xfrm>
          <a:prstGeom prst="rect">
            <a:avLst/>
          </a:prstGeom>
          <a:solidFill>
            <a:srgbClr val="F0C040"/>
          </a:solidFill>
          <a:ln/>
        </p:spPr>
      </p:sp>
      <p:sp>
        <p:nvSpPr>
          <p:cNvPr id="53" name="Text 51"/>
          <p:cNvSpPr/>
          <p:nvPr/>
        </p:nvSpPr>
        <p:spPr>
          <a:xfrm>
            <a:off x="6601968" y="91440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实验操作提示</a:t>
            </a:r>
            <a:endParaRPr lang="en-US" sz="1400" dirty="0"/>
          </a:p>
        </p:txBody>
      </p:sp>
      <p:sp>
        <p:nvSpPr>
          <p:cNvPr id="54" name="Text 52"/>
          <p:cNvSpPr/>
          <p:nvPr/>
        </p:nvSpPr>
        <p:spPr>
          <a:xfrm>
            <a:off x="6565392" y="1280160"/>
            <a:ext cx="515721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蜡烛、凸透镜、光屏三者中心在同一高度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6565392" y="1600200"/>
            <a:ext cx="515721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目的：使像成在光屏中央，便于观察</a:t>
            </a:r>
            <a:endParaRPr lang="en-US" sz="1100" dirty="0"/>
          </a:p>
        </p:txBody>
      </p:sp>
      <p:sp>
        <p:nvSpPr>
          <p:cNvPr id="56" name="Shape 54"/>
          <p:cNvSpPr/>
          <p:nvPr/>
        </p:nvSpPr>
        <p:spPr>
          <a:xfrm>
            <a:off x="457200" y="5669280"/>
            <a:ext cx="11247120" cy="548640"/>
          </a:xfrm>
          <a:prstGeom prst="roundRect">
            <a:avLst>
              <a:gd name="adj" fmla="val 16667"/>
            </a:avLst>
          </a:prstGeom>
          <a:solidFill>
            <a:srgbClr val="FFF8E1"/>
          </a:solidFill>
          <a:ln w="25400">
            <a:solidFill>
              <a:srgbClr val="F0C040"/>
            </a:solidFill>
            <a:prstDash val="solid"/>
            <a:tailEnd type="triangle" w="med" len="med"/>
          </a:ln>
        </p:spPr>
      </p:sp>
      <p:sp>
        <p:nvSpPr>
          <p:cNvPr id="57" name="Text 55"/>
          <p:cNvSpPr/>
          <p:nvPr/>
        </p:nvSpPr>
        <p:spPr>
          <a:xfrm>
            <a:off x="594360" y="57150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 是透镜固有属性（f 不变）  →  u 变化  →  像的性质随之变化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73152"/>
            <a:ext cx="9144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凸透镜成像规律总表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0" y="640080"/>
            <a:ext cx="12191695" cy="36576"/>
          </a:xfrm>
          <a:prstGeom prst="rect">
            <a:avLst/>
          </a:prstGeom>
          <a:solidFill>
            <a:srgbClr val="F0C040"/>
          </a:solidFill>
          <a:ln/>
        </p:spPr>
      </p:sp>
      <p:sp>
        <p:nvSpPr>
          <p:cNvPr id="5" name="Text 3"/>
          <p:cNvSpPr/>
          <p:nvPr/>
        </p:nvSpPr>
        <p:spPr>
          <a:xfrm>
            <a:off x="0" y="6446520"/>
            <a:ext cx="1219169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1430000" y="644652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</a:t>
            </a:r>
            <a:endParaRPr lang="en-US" sz="10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868680"/>
          <a:ext cx="1024128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743200"/>
                <a:gridCol w="2286000"/>
                <a:gridCol w="1828800"/>
                <a:gridCol w="1371600"/>
              </a:tblGrid>
              <a:tr h="4114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物距条件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像的性质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像距范围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应用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虚实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u &gt; 2f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倒立、缩小、实像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f &lt; v &lt; 2f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照相机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实像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u = 2f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倒立、等大、实像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v = 2f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测焦距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实像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D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f &lt; u &lt; 2f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倒立、放大、实像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v &gt; 2f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投影仪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实像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u = f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不成像（平行光）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—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平行光源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—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D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u &lt; f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正立、放大、虚像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像在物体同侧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（|v| &gt; u）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放大镜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虚像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502920" y="4297680"/>
            <a:ext cx="5029200" cy="640080"/>
          </a:xfrm>
          <a:prstGeom prst="roundRect">
            <a:avLst>
              <a:gd name="adj" fmla="val 14286"/>
            </a:avLst>
          </a:prstGeom>
          <a:solidFill>
            <a:srgbClr val="FFF8E1"/>
          </a:solidFill>
          <a:ln w="25400">
            <a:solidFill>
              <a:srgbClr val="F0C040"/>
            </a:solidFill>
            <a:prstDash val="solid"/>
            <a:tailEnd type="triangle" w="med" len="med"/>
          </a:ln>
        </p:spPr>
      </p:sp>
      <p:sp>
        <p:nvSpPr>
          <p:cNvPr id="9" name="Text 6"/>
          <p:cNvSpPr/>
          <p:nvPr/>
        </p:nvSpPr>
        <p:spPr>
          <a:xfrm>
            <a:off x="640080" y="4343400"/>
            <a:ext cx="4754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口诀：一倍焦距分虚实，二倍焦距分大小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5806440" y="4297680"/>
            <a:ext cx="5029200" cy="640080"/>
          </a:xfrm>
          <a:prstGeom prst="roundRect">
            <a:avLst>
              <a:gd name="adj" fmla="val 14286"/>
            </a:avLst>
          </a:prstGeom>
          <a:solidFill>
            <a:srgbClr val="FFF8E1"/>
          </a:solidFill>
          <a:ln w="25400">
            <a:solidFill>
              <a:srgbClr val="F0C040"/>
            </a:solidFill>
            <a:prstDash val="solid"/>
            <a:tailEnd type="triangle" w="med" len="med"/>
          </a:ln>
        </p:spPr>
      </p:sp>
      <p:sp>
        <p:nvSpPr>
          <p:cNvPr id="11" name="Text 8"/>
          <p:cNvSpPr/>
          <p:nvPr/>
        </p:nvSpPr>
        <p:spPr>
          <a:xfrm>
            <a:off x="5943600" y="4343400"/>
            <a:ext cx="4754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规律：物近像远像变大，物远像近像变小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502920" y="5166360"/>
            <a:ext cx="10241280" cy="1005840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5240">
            <a:solidFill>
              <a:srgbClr val="DFE6E9"/>
            </a:solidFill>
            <a:prstDash val="solid"/>
            <a:tailEnd type="triangle" w="med" len="med"/>
          </a:ln>
        </p:spPr>
      </p:sp>
      <p:sp>
        <p:nvSpPr>
          <p:cNvPr id="13" name="Shape 10"/>
          <p:cNvSpPr/>
          <p:nvPr/>
        </p:nvSpPr>
        <p:spPr>
          <a:xfrm>
            <a:off x="576072" y="5239512"/>
            <a:ext cx="54864" cy="320040"/>
          </a:xfrm>
          <a:prstGeom prst="rect">
            <a:avLst/>
          </a:prstGeom>
          <a:solidFill>
            <a:srgbClr val="F0C040"/>
          </a:solidFill>
          <a:ln/>
        </p:spPr>
      </p:sp>
      <p:sp>
        <p:nvSpPr>
          <p:cNvPr id="14" name="Text 11"/>
          <p:cNvSpPr/>
          <p:nvPr/>
        </p:nvSpPr>
        <p:spPr>
          <a:xfrm>
            <a:off x="704088" y="5212080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理解要点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667512" y="5577840"/>
            <a:ext cx="991209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"一倍焦距分虚实"：u &gt; f → 实像（倒立） | u = f → 不成像 | u &lt; f → 虚像（正立）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667512" y="5897880"/>
            <a:ext cx="991209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"二倍焦距分大小"：u &gt; 2f → 缩小 | u = 2f → 等大 | f &lt; u &lt; 2f → 放大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73152"/>
            <a:ext cx="9144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u &gt; 2f：照相机原理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0" y="640080"/>
            <a:ext cx="12191695" cy="36576"/>
          </a:xfrm>
          <a:prstGeom prst="rect">
            <a:avLst/>
          </a:prstGeom>
          <a:solidFill>
            <a:srgbClr val="F0C040"/>
          </a:solidFill>
          <a:ln/>
        </p:spPr>
      </p:sp>
      <p:sp>
        <p:nvSpPr>
          <p:cNvPr id="5" name="Text 3"/>
          <p:cNvSpPr/>
          <p:nvPr/>
        </p:nvSpPr>
        <p:spPr>
          <a:xfrm>
            <a:off x="0" y="6446520"/>
            <a:ext cx="1219169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1430000" y="644652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457200" y="3547872"/>
            <a:ext cx="6858000" cy="0"/>
          </a:xfrm>
          <a:prstGeom prst="line">
            <a:avLst/>
          </a:prstGeom>
          <a:noFill/>
          <a:ln w="19050">
            <a:solidFill>
              <a:srgbClr val="B2BEC3"/>
            </a:solidFill>
            <a:prstDash val="dash"/>
            <a:tailEnd type="triangle" w="med" len="med"/>
          </a:ln>
        </p:spPr>
      </p:sp>
      <p:sp>
        <p:nvSpPr>
          <p:cNvPr id="8" name="Shape 6"/>
          <p:cNvSpPr/>
          <p:nvPr/>
        </p:nvSpPr>
        <p:spPr>
          <a:xfrm>
            <a:off x="2514600" y="3410712"/>
            <a:ext cx="0" cy="274320"/>
          </a:xfrm>
          <a:prstGeom prst="line">
            <a:avLst/>
          </a:prstGeom>
          <a:noFill/>
          <a:ln w="19050">
            <a:solidFill>
              <a:srgbClr val="D63031"/>
            </a:solidFill>
            <a:prstDash val="solid"/>
            <a:tailEnd type="triangle" w="med" len="med"/>
          </a:ln>
        </p:spPr>
      </p:sp>
      <p:sp>
        <p:nvSpPr>
          <p:cNvPr id="9" name="Text 7"/>
          <p:cNvSpPr/>
          <p:nvPr/>
        </p:nvSpPr>
        <p:spPr>
          <a:xfrm>
            <a:off x="2331720" y="3685032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D630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5257800" y="3410712"/>
            <a:ext cx="0" cy="274320"/>
          </a:xfrm>
          <a:prstGeom prst="line">
            <a:avLst/>
          </a:prstGeom>
          <a:noFill/>
          <a:ln w="19050">
            <a:solidFill>
              <a:srgbClr val="D63031"/>
            </a:solidFill>
            <a:prstDash val="solid"/>
            <a:tailEnd type="triangle" w="med" len="med"/>
          </a:ln>
        </p:spPr>
      </p:sp>
      <p:sp>
        <p:nvSpPr>
          <p:cNvPr id="11" name="Text 9"/>
          <p:cNvSpPr/>
          <p:nvPr/>
        </p:nvSpPr>
        <p:spPr>
          <a:xfrm>
            <a:off x="5074920" y="3685032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D630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F'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1143000" y="3410712"/>
            <a:ext cx="0" cy="274320"/>
          </a:xfrm>
          <a:prstGeom prst="line">
            <a:avLst/>
          </a:prstGeom>
          <a:noFill/>
          <a:ln w="19050">
            <a:solidFill>
              <a:srgbClr val="065A82"/>
            </a:solidFill>
            <a:prstDash val="solid"/>
            <a:tailEnd type="triangle" w="med" len="med"/>
          </a:ln>
        </p:spPr>
      </p:sp>
      <p:sp>
        <p:nvSpPr>
          <p:cNvPr id="13" name="Text 11"/>
          <p:cNvSpPr/>
          <p:nvPr/>
        </p:nvSpPr>
        <p:spPr>
          <a:xfrm>
            <a:off x="914400" y="3685032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2F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6629400" y="3410712"/>
            <a:ext cx="0" cy="274320"/>
          </a:xfrm>
          <a:prstGeom prst="line">
            <a:avLst/>
          </a:prstGeom>
          <a:noFill/>
          <a:ln w="19050">
            <a:solidFill>
              <a:srgbClr val="065A82"/>
            </a:solidFill>
            <a:prstDash val="solid"/>
            <a:tailEnd type="triangle" w="med" len="med"/>
          </a:ln>
        </p:spPr>
      </p:sp>
      <p:sp>
        <p:nvSpPr>
          <p:cNvPr id="15" name="Text 13"/>
          <p:cNvSpPr/>
          <p:nvPr/>
        </p:nvSpPr>
        <p:spPr>
          <a:xfrm>
            <a:off x="6400800" y="3685032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2F'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3721608" y="2121408"/>
            <a:ext cx="329184" cy="2852928"/>
          </a:xfrm>
          <a:prstGeom prst="ellipse">
            <a:avLst/>
          </a:prstGeom>
          <a:solidFill>
            <a:srgbClr val="A8D8EA">
              <a:alpha val="40000"/>
            </a:srgbClr>
          </a:solidFill>
          <a:ln w="31750">
            <a:solidFill>
              <a:srgbClr val="065A82"/>
            </a:solidFill>
            <a:prstDash val="solid"/>
            <a:tailEnd type="triangle" w="med" len="med"/>
          </a:ln>
        </p:spPr>
      </p:sp>
      <p:sp>
        <p:nvSpPr>
          <p:cNvPr id="17" name="Shape 15"/>
          <p:cNvSpPr/>
          <p:nvPr/>
        </p:nvSpPr>
        <p:spPr>
          <a:xfrm>
            <a:off x="3867912" y="1984248"/>
            <a:ext cx="36576" cy="18288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18" name="Shape 16"/>
          <p:cNvSpPr/>
          <p:nvPr/>
        </p:nvSpPr>
        <p:spPr>
          <a:xfrm>
            <a:off x="3867912" y="4928616"/>
            <a:ext cx="36576" cy="18288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19" name="Shape 17"/>
          <p:cNvSpPr/>
          <p:nvPr/>
        </p:nvSpPr>
        <p:spPr>
          <a:xfrm>
            <a:off x="68580" y="2450592"/>
            <a:ext cx="91440" cy="1097280"/>
          </a:xfrm>
          <a:prstGeom prst="rect">
            <a:avLst/>
          </a:prstGeom>
          <a:solidFill>
            <a:srgbClr val="E17055"/>
          </a:solidFill>
          <a:ln/>
        </p:spPr>
      </p:sp>
      <p:sp>
        <p:nvSpPr>
          <p:cNvPr id="20" name="Shape 18"/>
          <p:cNvSpPr/>
          <p:nvPr/>
        </p:nvSpPr>
        <p:spPr>
          <a:xfrm>
            <a:off x="86868" y="2359152"/>
            <a:ext cx="54864" cy="91440"/>
          </a:xfrm>
          <a:prstGeom prst="rect">
            <a:avLst/>
          </a:prstGeom>
          <a:solidFill>
            <a:srgbClr val="E17055"/>
          </a:solidFill>
          <a:ln/>
        </p:spPr>
      </p:sp>
      <p:sp>
        <p:nvSpPr>
          <p:cNvPr id="21" name="Text 19"/>
          <p:cNvSpPr/>
          <p:nvPr/>
        </p:nvSpPr>
        <p:spPr>
          <a:xfrm>
            <a:off x="-251460" y="3593592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物体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623560" y="3108960"/>
            <a:ext cx="91440" cy="438912"/>
          </a:xfrm>
          <a:prstGeom prst="rect">
            <a:avLst/>
          </a:prstGeom>
          <a:solidFill>
            <a:srgbClr val="00B894"/>
          </a:solidFill>
          <a:ln/>
        </p:spPr>
      </p:sp>
      <p:sp>
        <p:nvSpPr>
          <p:cNvPr id="23" name="Shape 21"/>
          <p:cNvSpPr/>
          <p:nvPr/>
        </p:nvSpPr>
        <p:spPr>
          <a:xfrm>
            <a:off x="5641848" y="3017520"/>
            <a:ext cx="54864" cy="91440"/>
          </a:xfrm>
          <a:prstGeom prst="rect">
            <a:avLst/>
          </a:prstGeom>
          <a:solidFill>
            <a:srgbClr val="00B894"/>
          </a:solidFill>
          <a:ln/>
        </p:spPr>
      </p:sp>
      <p:sp>
        <p:nvSpPr>
          <p:cNvPr id="24" name="Text 22"/>
          <p:cNvSpPr/>
          <p:nvPr/>
        </p:nvSpPr>
        <p:spPr>
          <a:xfrm>
            <a:off x="5394960" y="3593592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B8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114300" y="2450592"/>
            <a:ext cx="3771900" cy="0"/>
          </a:xfrm>
          <a:prstGeom prst="line">
            <a:avLst/>
          </a:prstGeom>
          <a:noFill/>
          <a:ln w="19050">
            <a:solidFill>
              <a:srgbClr val="D63031"/>
            </a:solidFill>
            <a:prstDash val="solid"/>
            <a:tailEnd type="triangle" w="med" len="med"/>
          </a:ln>
        </p:spPr>
      </p:sp>
      <p:sp>
        <p:nvSpPr>
          <p:cNvPr id="26" name="Shape 24"/>
          <p:cNvSpPr/>
          <p:nvPr/>
        </p:nvSpPr>
        <p:spPr>
          <a:xfrm>
            <a:off x="3886200" y="2450592"/>
            <a:ext cx="1371600" cy="1097280"/>
          </a:xfrm>
          <a:prstGeom prst="line">
            <a:avLst/>
          </a:prstGeom>
          <a:noFill/>
          <a:ln w="19050">
            <a:solidFill>
              <a:srgbClr val="D63031"/>
            </a:solidFill>
            <a:prstDash val="solid"/>
            <a:tailEnd type="triangle" w="med" len="med"/>
          </a:ln>
        </p:spPr>
      </p:sp>
      <p:sp>
        <p:nvSpPr>
          <p:cNvPr id="27" name="Shape 25"/>
          <p:cNvSpPr/>
          <p:nvPr/>
        </p:nvSpPr>
        <p:spPr>
          <a:xfrm>
            <a:off x="5257800" y="3547872"/>
            <a:ext cx="411480" cy="-438912"/>
          </a:xfrm>
          <a:prstGeom prst="line">
            <a:avLst/>
          </a:prstGeom>
          <a:noFill/>
          <a:ln w="19050">
            <a:solidFill>
              <a:srgbClr val="D63031"/>
            </a:solidFill>
            <a:prstDash val="solid"/>
            <a:tailEnd type="triangle" w="med" len="med"/>
          </a:ln>
        </p:spPr>
      </p:sp>
      <p:sp>
        <p:nvSpPr>
          <p:cNvPr id="28" name="Shape 26"/>
          <p:cNvSpPr/>
          <p:nvPr/>
        </p:nvSpPr>
        <p:spPr>
          <a:xfrm>
            <a:off x="114300" y="2450592"/>
            <a:ext cx="3771900" cy="1097280"/>
          </a:xfrm>
          <a:prstGeom prst="line">
            <a:avLst/>
          </a:prstGeom>
          <a:noFill/>
          <a:ln w="19050">
            <a:solidFill>
              <a:srgbClr val="74B9FF"/>
            </a:solidFill>
            <a:prstDash val="solid"/>
            <a:tailEnd type="triangle" w="med" len="med"/>
          </a:ln>
        </p:spPr>
      </p:sp>
      <p:sp>
        <p:nvSpPr>
          <p:cNvPr id="29" name="Shape 27"/>
          <p:cNvSpPr/>
          <p:nvPr/>
        </p:nvSpPr>
        <p:spPr>
          <a:xfrm>
            <a:off x="3886200" y="3547872"/>
            <a:ext cx="1783080" cy="-438912"/>
          </a:xfrm>
          <a:prstGeom prst="line">
            <a:avLst/>
          </a:prstGeom>
          <a:noFill/>
          <a:ln w="19050">
            <a:solidFill>
              <a:srgbClr val="74B9FF"/>
            </a:solidFill>
            <a:prstDash val="solid"/>
            <a:tailEnd type="triangle" w="med" len="med"/>
          </a:ln>
        </p:spPr>
      </p:sp>
      <p:sp>
        <p:nvSpPr>
          <p:cNvPr id="30" name="Shape 28"/>
          <p:cNvSpPr/>
          <p:nvPr/>
        </p:nvSpPr>
        <p:spPr>
          <a:xfrm>
            <a:off x="114300" y="2450592"/>
            <a:ext cx="2400300" cy="1097280"/>
          </a:xfrm>
          <a:prstGeom prst="line">
            <a:avLst/>
          </a:prstGeom>
          <a:noFill/>
          <a:ln w="19050">
            <a:solidFill>
              <a:srgbClr val="6C5CE7"/>
            </a:solidFill>
            <a:prstDash val="solid"/>
            <a:tailEnd type="triangle" w="med" len="med"/>
          </a:ln>
        </p:spPr>
      </p:sp>
      <p:sp>
        <p:nvSpPr>
          <p:cNvPr id="31" name="Shape 29"/>
          <p:cNvSpPr/>
          <p:nvPr/>
        </p:nvSpPr>
        <p:spPr>
          <a:xfrm>
            <a:off x="2514600" y="3547872"/>
            <a:ext cx="1371600" cy="0"/>
          </a:xfrm>
          <a:prstGeom prst="line">
            <a:avLst/>
          </a:prstGeom>
          <a:noFill/>
          <a:ln w="19050">
            <a:solidFill>
              <a:srgbClr val="6C5CE7"/>
            </a:solidFill>
            <a:prstDash val="solid"/>
            <a:tailEnd type="triangle" w="med" len="med"/>
          </a:ln>
        </p:spPr>
      </p:sp>
      <p:sp>
        <p:nvSpPr>
          <p:cNvPr id="32" name="Shape 30"/>
          <p:cNvSpPr/>
          <p:nvPr/>
        </p:nvSpPr>
        <p:spPr>
          <a:xfrm>
            <a:off x="3886200" y="3547872"/>
            <a:ext cx="1783080" cy="0"/>
          </a:xfrm>
          <a:prstGeom prst="line">
            <a:avLst/>
          </a:prstGeom>
          <a:noFill/>
          <a:ln w="19050">
            <a:solidFill>
              <a:srgbClr val="6C5CE7"/>
            </a:solidFill>
            <a:prstDash val="solid"/>
            <a:tailEnd type="triangle" w="med" len="med"/>
          </a:ln>
        </p:spPr>
      </p:sp>
      <p:sp>
        <p:nvSpPr>
          <p:cNvPr id="33" name="Shape 31"/>
          <p:cNvSpPr/>
          <p:nvPr/>
        </p:nvSpPr>
        <p:spPr>
          <a:xfrm>
            <a:off x="5669280" y="3547872"/>
            <a:ext cx="0" cy="-438912"/>
          </a:xfrm>
          <a:prstGeom prst="line">
            <a:avLst/>
          </a:prstGeom>
          <a:noFill/>
          <a:ln w="19050">
            <a:solidFill>
              <a:srgbClr val="6C5CE7"/>
            </a:solidFill>
            <a:prstDash val="solid"/>
            <a:tailEnd type="triangle" w="med" len="med"/>
          </a:ln>
        </p:spPr>
      </p:sp>
      <p:sp>
        <p:nvSpPr>
          <p:cNvPr id="34" name="Shape 32"/>
          <p:cNvSpPr/>
          <p:nvPr/>
        </p:nvSpPr>
        <p:spPr>
          <a:xfrm>
            <a:off x="457200" y="5029200"/>
            <a:ext cx="365760" cy="0"/>
          </a:xfrm>
          <a:prstGeom prst="line">
            <a:avLst/>
          </a:prstGeom>
          <a:noFill/>
          <a:ln w="25400">
            <a:solidFill>
              <a:srgbClr val="D63031"/>
            </a:solidFill>
            <a:prstDash val="solid"/>
            <a:tailEnd type="triangle" w="med" len="med"/>
          </a:ln>
        </p:spPr>
      </p:sp>
      <p:sp>
        <p:nvSpPr>
          <p:cNvPr id="35" name="Text 33"/>
          <p:cNvSpPr/>
          <p:nvPr/>
        </p:nvSpPr>
        <p:spPr>
          <a:xfrm>
            <a:off x="868680" y="491947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平行→过F'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2560320" y="5029200"/>
            <a:ext cx="365760" cy="0"/>
          </a:xfrm>
          <a:prstGeom prst="line">
            <a:avLst/>
          </a:prstGeom>
          <a:noFill/>
          <a:ln w="25400">
            <a:solidFill>
              <a:srgbClr val="74B9FF"/>
            </a:solidFill>
            <a:prstDash val="solid"/>
            <a:tailEnd type="triangle" w="med" len="med"/>
          </a:ln>
        </p:spPr>
      </p:sp>
      <p:sp>
        <p:nvSpPr>
          <p:cNvPr id="37" name="Text 35"/>
          <p:cNvSpPr/>
          <p:nvPr/>
        </p:nvSpPr>
        <p:spPr>
          <a:xfrm>
            <a:off x="2971800" y="491947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过光心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4663440" y="5029200"/>
            <a:ext cx="365760" cy="0"/>
          </a:xfrm>
          <a:prstGeom prst="line">
            <a:avLst/>
          </a:prstGeom>
          <a:noFill/>
          <a:ln w="25400">
            <a:solidFill>
              <a:srgbClr val="6C5CE7"/>
            </a:solidFill>
            <a:prstDash val="solid"/>
            <a:tailEnd type="triangle" w="med" len="med"/>
          </a:ln>
        </p:spPr>
      </p:sp>
      <p:sp>
        <p:nvSpPr>
          <p:cNvPr id="39" name="Text 37"/>
          <p:cNvSpPr/>
          <p:nvPr/>
        </p:nvSpPr>
        <p:spPr>
          <a:xfrm>
            <a:off x="5074920" y="491947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过F→平行</a:t>
            </a:r>
            <a:endParaRPr lang="en-US" sz="800" dirty="0"/>
          </a:p>
        </p:txBody>
      </p:sp>
      <p:sp>
        <p:nvSpPr>
          <p:cNvPr id="40" name="Shape 38"/>
          <p:cNvSpPr/>
          <p:nvPr/>
        </p:nvSpPr>
        <p:spPr>
          <a:xfrm>
            <a:off x="7589520" y="914400"/>
            <a:ext cx="4206240" cy="2103120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 w="15240">
            <a:solidFill>
              <a:srgbClr val="DFE6E9"/>
            </a:solidFill>
            <a:prstDash val="solid"/>
            <a:tailEnd type="triangle" w="med" len="med"/>
          </a:ln>
        </p:spPr>
      </p:sp>
      <p:sp>
        <p:nvSpPr>
          <p:cNvPr id="41" name="Shape 39"/>
          <p:cNvSpPr/>
          <p:nvPr/>
        </p:nvSpPr>
        <p:spPr>
          <a:xfrm>
            <a:off x="7662672" y="987552"/>
            <a:ext cx="54864" cy="320040"/>
          </a:xfrm>
          <a:prstGeom prst="rect">
            <a:avLst/>
          </a:prstGeom>
          <a:solidFill>
            <a:srgbClr val="F0C040"/>
          </a:solidFill>
          <a:ln/>
        </p:spPr>
      </p:sp>
      <p:sp>
        <p:nvSpPr>
          <p:cNvPr id="42" name="Text 40"/>
          <p:cNvSpPr/>
          <p:nvPr/>
        </p:nvSpPr>
        <p:spPr>
          <a:xfrm>
            <a:off x="7790688" y="96012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成像特点</a:t>
            </a:r>
            <a:endParaRPr lang="en-US" sz="1400" dirty="0"/>
          </a:p>
        </p:txBody>
      </p:sp>
      <p:sp>
        <p:nvSpPr>
          <p:cNvPr id="43" name="Text 41"/>
          <p:cNvSpPr/>
          <p:nvPr/>
        </p:nvSpPr>
        <p:spPr>
          <a:xfrm>
            <a:off x="7754112" y="132588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物距：u &gt; 2f（物体在二倍焦距之外）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7754112" y="164592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像距：f &lt; v &lt; 2f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7754112" y="196596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像的性质：倒立、缩小、实像</a:t>
            </a:r>
            <a:endParaRPr lang="en-US" sz="1100" dirty="0"/>
          </a:p>
        </p:txBody>
      </p:sp>
      <p:sp>
        <p:nvSpPr>
          <p:cNvPr id="46" name="Text 44"/>
          <p:cNvSpPr/>
          <p:nvPr/>
        </p:nvSpPr>
        <p:spPr>
          <a:xfrm>
            <a:off x="7754112" y="228600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像与物：异侧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7589520" y="3246120"/>
            <a:ext cx="420624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5240">
            <a:solidFill>
              <a:srgbClr val="DFE6E9"/>
            </a:solidFill>
            <a:prstDash val="solid"/>
            <a:tailEnd type="triangle" w="med" len="med"/>
          </a:ln>
        </p:spPr>
      </p:sp>
      <p:sp>
        <p:nvSpPr>
          <p:cNvPr id="48" name="Shape 46"/>
          <p:cNvSpPr/>
          <p:nvPr/>
        </p:nvSpPr>
        <p:spPr>
          <a:xfrm>
            <a:off x="7662672" y="3319272"/>
            <a:ext cx="54864" cy="320040"/>
          </a:xfrm>
          <a:prstGeom prst="rect">
            <a:avLst/>
          </a:prstGeom>
          <a:solidFill>
            <a:srgbClr val="F0C040"/>
          </a:solidFill>
          <a:ln/>
        </p:spPr>
      </p:sp>
      <p:sp>
        <p:nvSpPr>
          <p:cNvPr id="49" name="Text 47"/>
          <p:cNvSpPr/>
          <p:nvPr/>
        </p:nvSpPr>
        <p:spPr>
          <a:xfrm>
            <a:off x="7790688" y="329184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实际应用</a:t>
            </a:r>
            <a:endParaRPr lang="en-US" sz="1400" dirty="0"/>
          </a:p>
        </p:txBody>
      </p:sp>
      <p:sp>
        <p:nvSpPr>
          <p:cNvPr id="50" name="Text 48"/>
          <p:cNvSpPr/>
          <p:nvPr/>
        </p:nvSpPr>
        <p:spPr>
          <a:xfrm>
            <a:off x="7754112" y="365760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照相机镜头相当于凸透镜</a:t>
            </a:r>
            <a:endParaRPr lang="en-US" sz="1100" dirty="0"/>
          </a:p>
        </p:txBody>
      </p:sp>
      <p:sp>
        <p:nvSpPr>
          <p:cNvPr id="51" name="Text 49"/>
          <p:cNvSpPr/>
          <p:nvPr/>
        </p:nvSpPr>
        <p:spPr>
          <a:xfrm>
            <a:off x="7754112" y="397764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底片（或感光元件）相当于光屏</a:t>
            </a:r>
            <a:endParaRPr lang="en-US" sz="1100" dirty="0"/>
          </a:p>
        </p:txBody>
      </p:sp>
      <p:sp>
        <p:nvSpPr>
          <p:cNvPr id="52" name="Text 50"/>
          <p:cNvSpPr/>
          <p:nvPr/>
        </p:nvSpPr>
        <p:spPr>
          <a:xfrm>
            <a:off x="7754112" y="429768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物体在镜头二倍焦距之外</a:t>
            </a:r>
            <a:endParaRPr lang="en-US" sz="1100" dirty="0"/>
          </a:p>
        </p:txBody>
      </p:sp>
      <p:sp>
        <p:nvSpPr>
          <p:cNvPr id="53" name="Text 51"/>
          <p:cNvSpPr/>
          <p:nvPr/>
        </p:nvSpPr>
        <p:spPr>
          <a:xfrm>
            <a:off x="7754112" y="461772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成倒立缩小实像于底片上</a:t>
            </a:r>
            <a:endParaRPr lang="en-US" sz="1100" dirty="0"/>
          </a:p>
        </p:txBody>
      </p:sp>
      <p:sp>
        <p:nvSpPr>
          <p:cNvPr id="54" name="Text 52"/>
          <p:cNvSpPr/>
          <p:nvPr/>
        </p:nvSpPr>
        <p:spPr>
          <a:xfrm>
            <a:off x="7754112" y="493776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调焦 = 改变像距，使像清晰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73152"/>
            <a:ext cx="9144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 &lt; u &lt; 2f：投影仪原理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0" y="640080"/>
            <a:ext cx="12191695" cy="36576"/>
          </a:xfrm>
          <a:prstGeom prst="rect">
            <a:avLst/>
          </a:prstGeom>
          <a:solidFill>
            <a:srgbClr val="F0C040"/>
          </a:solidFill>
          <a:ln/>
        </p:spPr>
      </p:sp>
      <p:sp>
        <p:nvSpPr>
          <p:cNvPr id="5" name="Text 3"/>
          <p:cNvSpPr/>
          <p:nvPr/>
        </p:nvSpPr>
        <p:spPr>
          <a:xfrm>
            <a:off x="0" y="6446520"/>
            <a:ext cx="1219169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1430000" y="644652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457200" y="3547872"/>
            <a:ext cx="6858000" cy="0"/>
          </a:xfrm>
          <a:prstGeom prst="line">
            <a:avLst/>
          </a:prstGeom>
          <a:noFill/>
          <a:ln w="19050">
            <a:solidFill>
              <a:srgbClr val="B2BEC3"/>
            </a:solidFill>
            <a:prstDash val="dash"/>
            <a:tailEnd type="triangle" w="med" len="med"/>
          </a:ln>
        </p:spPr>
      </p:sp>
      <p:sp>
        <p:nvSpPr>
          <p:cNvPr id="8" name="Shape 6"/>
          <p:cNvSpPr/>
          <p:nvPr/>
        </p:nvSpPr>
        <p:spPr>
          <a:xfrm>
            <a:off x="2514600" y="3410712"/>
            <a:ext cx="0" cy="274320"/>
          </a:xfrm>
          <a:prstGeom prst="line">
            <a:avLst/>
          </a:prstGeom>
          <a:noFill/>
          <a:ln w="19050">
            <a:solidFill>
              <a:srgbClr val="D63031"/>
            </a:solidFill>
            <a:prstDash val="solid"/>
            <a:tailEnd type="triangle" w="med" len="med"/>
          </a:ln>
        </p:spPr>
      </p:sp>
      <p:sp>
        <p:nvSpPr>
          <p:cNvPr id="9" name="Text 7"/>
          <p:cNvSpPr/>
          <p:nvPr/>
        </p:nvSpPr>
        <p:spPr>
          <a:xfrm>
            <a:off x="2331720" y="3685032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D630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5257800" y="3410712"/>
            <a:ext cx="0" cy="274320"/>
          </a:xfrm>
          <a:prstGeom prst="line">
            <a:avLst/>
          </a:prstGeom>
          <a:noFill/>
          <a:ln w="19050">
            <a:solidFill>
              <a:srgbClr val="D63031"/>
            </a:solidFill>
            <a:prstDash val="solid"/>
            <a:tailEnd type="triangle" w="med" len="med"/>
          </a:ln>
        </p:spPr>
      </p:sp>
      <p:sp>
        <p:nvSpPr>
          <p:cNvPr id="11" name="Text 9"/>
          <p:cNvSpPr/>
          <p:nvPr/>
        </p:nvSpPr>
        <p:spPr>
          <a:xfrm>
            <a:off x="5074920" y="3685032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D630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F'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1143000" y="3410712"/>
            <a:ext cx="0" cy="274320"/>
          </a:xfrm>
          <a:prstGeom prst="line">
            <a:avLst/>
          </a:prstGeom>
          <a:noFill/>
          <a:ln w="19050">
            <a:solidFill>
              <a:srgbClr val="065A82"/>
            </a:solidFill>
            <a:prstDash val="solid"/>
            <a:tailEnd type="triangle" w="med" len="med"/>
          </a:ln>
        </p:spPr>
      </p:sp>
      <p:sp>
        <p:nvSpPr>
          <p:cNvPr id="13" name="Text 11"/>
          <p:cNvSpPr/>
          <p:nvPr/>
        </p:nvSpPr>
        <p:spPr>
          <a:xfrm>
            <a:off x="914400" y="3685032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2F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6629400" y="3410712"/>
            <a:ext cx="0" cy="274320"/>
          </a:xfrm>
          <a:prstGeom prst="line">
            <a:avLst/>
          </a:prstGeom>
          <a:noFill/>
          <a:ln w="19050">
            <a:solidFill>
              <a:srgbClr val="065A82"/>
            </a:solidFill>
            <a:prstDash val="solid"/>
            <a:tailEnd type="triangle" w="med" len="med"/>
          </a:ln>
        </p:spPr>
      </p:sp>
      <p:sp>
        <p:nvSpPr>
          <p:cNvPr id="15" name="Text 13"/>
          <p:cNvSpPr/>
          <p:nvPr/>
        </p:nvSpPr>
        <p:spPr>
          <a:xfrm>
            <a:off x="6400800" y="3685032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2F'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3721608" y="2121408"/>
            <a:ext cx="329184" cy="2852928"/>
          </a:xfrm>
          <a:prstGeom prst="ellipse">
            <a:avLst/>
          </a:prstGeom>
          <a:solidFill>
            <a:srgbClr val="A8D8EA">
              <a:alpha val="40000"/>
            </a:srgbClr>
          </a:solidFill>
          <a:ln w="31750">
            <a:solidFill>
              <a:srgbClr val="065A82"/>
            </a:solidFill>
            <a:prstDash val="solid"/>
            <a:tailEnd type="triangle" w="med" len="med"/>
          </a:ln>
        </p:spPr>
      </p:sp>
      <p:sp>
        <p:nvSpPr>
          <p:cNvPr id="17" name="Shape 15"/>
          <p:cNvSpPr/>
          <p:nvPr/>
        </p:nvSpPr>
        <p:spPr>
          <a:xfrm>
            <a:off x="3867912" y="1984248"/>
            <a:ext cx="36576" cy="18288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18" name="Shape 16"/>
          <p:cNvSpPr/>
          <p:nvPr/>
        </p:nvSpPr>
        <p:spPr>
          <a:xfrm>
            <a:off x="3867912" y="4928616"/>
            <a:ext cx="36576" cy="18288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19" name="Shape 17"/>
          <p:cNvSpPr/>
          <p:nvPr/>
        </p:nvSpPr>
        <p:spPr>
          <a:xfrm>
            <a:off x="3154680" y="2450592"/>
            <a:ext cx="91440" cy="1097280"/>
          </a:xfrm>
          <a:prstGeom prst="rect">
            <a:avLst/>
          </a:prstGeom>
          <a:solidFill>
            <a:srgbClr val="E17055"/>
          </a:solidFill>
          <a:ln/>
        </p:spPr>
      </p:sp>
      <p:sp>
        <p:nvSpPr>
          <p:cNvPr id="20" name="Shape 18"/>
          <p:cNvSpPr/>
          <p:nvPr/>
        </p:nvSpPr>
        <p:spPr>
          <a:xfrm>
            <a:off x="3172968" y="2359152"/>
            <a:ext cx="54864" cy="91440"/>
          </a:xfrm>
          <a:prstGeom prst="rect">
            <a:avLst/>
          </a:prstGeom>
          <a:solidFill>
            <a:srgbClr val="E17055"/>
          </a:solidFill>
          <a:ln/>
        </p:spPr>
      </p:sp>
      <p:sp>
        <p:nvSpPr>
          <p:cNvPr id="21" name="Text 19"/>
          <p:cNvSpPr/>
          <p:nvPr/>
        </p:nvSpPr>
        <p:spPr>
          <a:xfrm>
            <a:off x="2834640" y="3593592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物体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6995160" y="1792224"/>
            <a:ext cx="91440" cy="1755648"/>
          </a:xfrm>
          <a:prstGeom prst="rect">
            <a:avLst/>
          </a:prstGeom>
          <a:solidFill>
            <a:srgbClr val="00B894"/>
          </a:solidFill>
          <a:ln/>
        </p:spPr>
      </p:sp>
      <p:sp>
        <p:nvSpPr>
          <p:cNvPr id="23" name="Shape 21"/>
          <p:cNvSpPr/>
          <p:nvPr/>
        </p:nvSpPr>
        <p:spPr>
          <a:xfrm>
            <a:off x="7013448" y="1700784"/>
            <a:ext cx="54864" cy="91440"/>
          </a:xfrm>
          <a:prstGeom prst="rect">
            <a:avLst/>
          </a:prstGeom>
          <a:solidFill>
            <a:srgbClr val="00B894"/>
          </a:solidFill>
          <a:ln/>
        </p:spPr>
      </p:sp>
      <p:sp>
        <p:nvSpPr>
          <p:cNvPr id="24" name="Text 22"/>
          <p:cNvSpPr/>
          <p:nvPr/>
        </p:nvSpPr>
        <p:spPr>
          <a:xfrm>
            <a:off x="6766560" y="3593592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B8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3200400" y="2450592"/>
            <a:ext cx="685800" cy="0"/>
          </a:xfrm>
          <a:prstGeom prst="line">
            <a:avLst/>
          </a:prstGeom>
          <a:noFill/>
          <a:ln w="19050">
            <a:solidFill>
              <a:srgbClr val="D63031"/>
            </a:solidFill>
            <a:prstDash val="solid"/>
            <a:tailEnd type="triangle" w="med" len="med"/>
          </a:ln>
        </p:spPr>
      </p:sp>
      <p:sp>
        <p:nvSpPr>
          <p:cNvPr id="26" name="Shape 24"/>
          <p:cNvSpPr/>
          <p:nvPr/>
        </p:nvSpPr>
        <p:spPr>
          <a:xfrm>
            <a:off x="3886200" y="2450592"/>
            <a:ext cx="1371600" cy="1097280"/>
          </a:xfrm>
          <a:prstGeom prst="line">
            <a:avLst/>
          </a:prstGeom>
          <a:noFill/>
          <a:ln w="19050">
            <a:solidFill>
              <a:srgbClr val="D63031"/>
            </a:solidFill>
            <a:prstDash val="solid"/>
            <a:tailEnd type="triangle" w="med" len="med"/>
          </a:ln>
        </p:spPr>
      </p:sp>
      <p:sp>
        <p:nvSpPr>
          <p:cNvPr id="27" name="Shape 25"/>
          <p:cNvSpPr/>
          <p:nvPr/>
        </p:nvSpPr>
        <p:spPr>
          <a:xfrm>
            <a:off x="5257800" y="3547872"/>
            <a:ext cx="1783080" cy="-1755648"/>
          </a:xfrm>
          <a:prstGeom prst="line">
            <a:avLst/>
          </a:prstGeom>
          <a:noFill/>
          <a:ln w="19050">
            <a:solidFill>
              <a:srgbClr val="D63031"/>
            </a:solidFill>
            <a:prstDash val="solid"/>
            <a:tailEnd type="triangle" w="med" len="med"/>
          </a:ln>
        </p:spPr>
      </p:sp>
      <p:sp>
        <p:nvSpPr>
          <p:cNvPr id="28" name="Shape 26"/>
          <p:cNvSpPr/>
          <p:nvPr/>
        </p:nvSpPr>
        <p:spPr>
          <a:xfrm>
            <a:off x="3200400" y="2450592"/>
            <a:ext cx="685800" cy="1097280"/>
          </a:xfrm>
          <a:prstGeom prst="line">
            <a:avLst/>
          </a:prstGeom>
          <a:noFill/>
          <a:ln w="19050">
            <a:solidFill>
              <a:srgbClr val="74B9FF"/>
            </a:solidFill>
            <a:prstDash val="solid"/>
            <a:tailEnd type="triangle" w="med" len="med"/>
          </a:ln>
        </p:spPr>
      </p:sp>
      <p:sp>
        <p:nvSpPr>
          <p:cNvPr id="29" name="Shape 27"/>
          <p:cNvSpPr/>
          <p:nvPr/>
        </p:nvSpPr>
        <p:spPr>
          <a:xfrm>
            <a:off x="3886200" y="3547872"/>
            <a:ext cx="3154680" cy="-1755648"/>
          </a:xfrm>
          <a:prstGeom prst="line">
            <a:avLst/>
          </a:prstGeom>
          <a:noFill/>
          <a:ln w="19050">
            <a:solidFill>
              <a:srgbClr val="74B9FF"/>
            </a:solidFill>
            <a:prstDash val="solid"/>
            <a:tailEnd type="triangle" w="med" len="med"/>
          </a:ln>
        </p:spPr>
      </p:sp>
      <p:sp>
        <p:nvSpPr>
          <p:cNvPr id="30" name="Shape 28"/>
          <p:cNvSpPr/>
          <p:nvPr/>
        </p:nvSpPr>
        <p:spPr>
          <a:xfrm>
            <a:off x="3200400" y="2450592"/>
            <a:ext cx="-685800" cy="1097280"/>
          </a:xfrm>
          <a:prstGeom prst="line">
            <a:avLst/>
          </a:prstGeom>
          <a:noFill/>
          <a:ln w="19050">
            <a:solidFill>
              <a:srgbClr val="6C5CE7"/>
            </a:solidFill>
            <a:prstDash val="solid"/>
            <a:tailEnd type="triangle" w="med" len="med"/>
          </a:ln>
        </p:spPr>
      </p:sp>
      <p:sp>
        <p:nvSpPr>
          <p:cNvPr id="31" name="Shape 29"/>
          <p:cNvSpPr/>
          <p:nvPr/>
        </p:nvSpPr>
        <p:spPr>
          <a:xfrm>
            <a:off x="2514600" y="3547872"/>
            <a:ext cx="1371600" cy="0"/>
          </a:xfrm>
          <a:prstGeom prst="line">
            <a:avLst/>
          </a:prstGeom>
          <a:noFill/>
          <a:ln w="19050">
            <a:solidFill>
              <a:srgbClr val="6C5CE7"/>
            </a:solidFill>
            <a:prstDash val="solid"/>
            <a:tailEnd type="triangle" w="med" len="med"/>
          </a:ln>
        </p:spPr>
      </p:sp>
      <p:sp>
        <p:nvSpPr>
          <p:cNvPr id="32" name="Shape 30"/>
          <p:cNvSpPr/>
          <p:nvPr/>
        </p:nvSpPr>
        <p:spPr>
          <a:xfrm>
            <a:off x="3886200" y="3547872"/>
            <a:ext cx="3154680" cy="0"/>
          </a:xfrm>
          <a:prstGeom prst="line">
            <a:avLst/>
          </a:prstGeom>
          <a:noFill/>
          <a:ln w="19050">
            <a:solidFill>
              <a:srgbClr val="6C5CE7"/>
            </a:solidFill>
            <a:prstDash val="solid"/>
            <a:tailEnd type="triangle" w="med" len="med"/>
          </a:ln>
        </p:spPr>
      </p:sp>
      <p:sp>
        <p:nvSpPr>
          <p:cNvPr id="33" name="Shape 31"/>
          <p:cNvSpPr/>
          <p:nvPr/>
        </p:nvSpPr>
        <p:spPr>
          <a:xfrm>
            <a:off x="7040880" y="3547872"/>
            <a:ext cx="0" cy="-1755648"/>
          </a:xfrm>
          <a:prstGeom prst="line">
            <a:avLst/>
          </a:prstGeom>
          <a:noFill/>
          <a:ln w="19050">
            <a:solidFill>
              <a:srgbClr val="6C5CE7"/>
            </a:solidFill>
            <a:prstDash val="solid"/>
            <a:tailEnd type="triangle" w="med" len="med"/>
          </a:ln>
        </p:spPr>
      </p:sp>
      <p:sp>
        <p:nvSpPr>
          <p:cNvPr id="34" name="Shape 32"/>
          <p:cNvSpPr/>
          <p:nvPr/>
        </p:nvSpPr>
        <p:spPr>
          <a:xfrm>
            <a:off x="457200" y="5029200"/>
            <a:ext cx="365760" cy="0"/>
          </a:xfrm>
          <a:prstGeom prst="line">
            <a:avLst/>
          </a:prstGeom>
          <a:noFill/>
          <a:ln w="25400">
            <a:solidFill>
              <a:srgbClr val="D63031"/>
            </a:solidFill>
            <a:prstDash val="solid"/>
            <a:tailEnd type="triangle" w="med" len="med"/>
          </a:ln>
        </p:spPr>
      </p:sp>
      <p:sp>
        <p:nvSpPr>
          <p:cNvPr id="35" name="Text 33"/>
          <p:cNvSpPr/>
          <p:nvPr/>
        </p:nvSpPr>
        <p:spPr>
          <a:xfrm>
            <a:off x="868680" y="491947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平行→过F'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2560320" y="5029200"/>
            <a:ext cx="365760" cy="0"/>
          </a:xfrm>
          <a:prstGeom prst="line">
            <a:avLst/>
          </a:prstGeom>
          <a:noFill/>
          <a:ln w="25400">
            <a:solidFill>
              <a:srgbClr val="74B9FF"/>
            </a:solidFill>
            <a:prstDash val="solid"/>
            <a:tailEnd type="triangle" w="med" len="med"/>
          </a:ln>
        </p:spPr>
      </p:sp>
      <p:sp>
        <p:nvSpPr>
          <p:cNvPr id="37" name="Text 35"/>
          <p:cNvSpPr/>
          <p:nvPr/>
        </p:nvSpPr>
        <p:spPr>
          <a:xfrm>
            <a:off x="2971800" y="491947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过光心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4663440" y="5029200"/>
            <a:ext cx="365760" cy="0"/>
          </a:xfrm>
          <a:prstGeom prst="line">
            <a:avLst/>
          </a:prstGeom>
          <a:noFill/>
          <a:ln w="25400">
            <a:solidFill>
              <a:srgbClr val="6C5CE7"/>
            </a:solidFill>
            <a:prstDash val="solid"/>
            <a:tailEnd type="triangle" w="med" len="med"/>
          </a:ln>
        </p:spPr>
      </p:sp>
      <p:sp>
        <p:nvSpPr>
          <p:cNvPr id="39" name="Text 37"/>
          <p:cNvSpPr/>
          <p:nvPr/>
        </p:nvSpPr>
        <p:spPr>
          <a:xfrm>
            <a:off x="5074920" y="491947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过F→平行</a:t>
            </a:r>
            <a:endParaRPr lang="en-US" sz="800" dirty="0"/>
          </a:p>
        </p:txBody>
      </p:sp>
      <p:sp>
        <p:nvSpPr>
          <p:cNvPr id="40" name="Shape 38"/>
          <p:cNvSpPr/>
          <p:nvPr/>
        </p:nvSpPr>
        <p:spPr>
          <a:xfrm>
            <a:off x="7589520" y="914400"/>
            <a:ext cx="4206240" cy="2103120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 w="15240">
            <a:solidFill>
              <a:srgbClr val="DFE6E9"/>
            </a:solidFill>
            <a:prstDash val="solid"/>
            <a:tailEnd type="triangle" w="med" len="med"/>
          </a:ln>
        </p:spPr>
      </p:sp>
      <p:sp>
        <p:nvSpPr>
          <p:cNvPr id="41" name="Shape 39"/>
          <p:cNvSpPr/>
          <p:nvPr/>
        </p:nvSpPr>
        <p:spPr>
          <a:xfrm>
            <a:off x="7662672" y="987552"/>
            <a:ext cx="54864" cy="320040"/>
          </a:xfrm>
          <a:prstGeom prst="rect">
            <a:avLst/>
          </a:prstGeom>
          <a:solidFill>
            <a:srgbClr val="F0C040"/>
          </a:solidFill>
          <a:ln/>
        </p:spPr>
      </p:sp>
      <p:sp>
        <p:nvSpPr>
          <p:cNvPr id="42" name="Text 40"/>
          <p:cNvSpPr/>
          <p:nvPr/>
        </p:nvSpPr>
        <p:spPr>
          <a:xfrm>
            <a:off x="7790688" y="96012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成像特点</a:t>
            </a:r>
            <a:endParaRPr lang="en-US" sz="1400" dirty="0"/>
          </a:p>
        </p:txBody>
      </p:sp>
      <p:sp>
        <p:nvSpPr>
          <p:cNvPr id="43" name="Text 41"/>
          <p:cNvSpPr/>
          <p:nvPr/>
        </p:nvSpPr>
        <p:spPr>
          <a:xfrm>
            <a:off x="7754112" y="132588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物距：f &lt; u &lt; 2f（物体在焦点与二倍焦距之间）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7754112" y="164592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像距：v &gt; 2f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7754112" y="196596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像的性质：倒立、放大、实像</a:t>
            </a:r>
            <a:endParaRPr lang="en-US" sz="1100" dirty="0"/>
          </a:p>
        </p:txBody>
      </p:sp>
      <p:sp>
        <p:nvSpPr>
          <p:cNvPr id="46" name="Text 44"/>
          <p:cNvSpPr/>
          <p:nvPr/>
        </p:nvSpPr>
        <p:spPr>
          <a:xfrm>
            <a:off x="7754112" y="228600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像与物：异侧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7589520" y="3246120"/>
            <a:ext cx="420624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5240">
            <a:solidFill>
              <a:srgbClr val="DFE6E9"/>
            </a:solidFill>
            <a:prstDash val="solid"/>
            <a:tailEnd type="triangle" w="med" len="med"/>
          </a:ln>
        </p:spPr>
      </p:sp>
      <p:sp>
        <p:nvSpPr>
          <p:cNvPr id="48" name="Shape 46"/>
          <p:cNvSpPr/>
          <p:nvPr/>
        </p:nvSpPr>
        <p:spPr>
          <a:xfrm>
            <a:off x="7662672" y="3319272"/>
            <a:ext cx="54864" cy="320040"/>
          </a:xfrm>
          <a:prstGeom prst="rect">
            <a:avLst/>
          </a:prstGeom>
          <a:solidFill>
            <a:srgbClr val="F0C040"/>
          </a:solidFill>
          <a:ln/>
        </p:spPr>
      </p:sp>
      <p:sp>
        <p:nvSpPr>
          <p:cNvPr id="49" name="Text 47"/>
          <p:cNvSpPr/>
          <p:nvPr/>
        </p:nvSpPr>
        <p:spPr>
          <a:xfrm>
            <a:off x="7790688" y="329184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实际应用</a:t>
            </a:r>
            <a:endParaRPr lang="en-US" sz="1400" dirty="0"/>
          </a:p>
        </p:txBody>
      </p:sp>
      <p:sp>
        <p:nvSpPr>
          <p:cNvPr id="50" name="Text 48"/>
          <p:cNvSpPr/>
          <p:nvPr/>
        </p:nvSpPr>
        <p:spPr>
          <a:xfrm>
            <a:off x="7754112" y="365760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投影仪镜头相当于凸透镜</a:t>
            </a:r>
            <a:endParaRPr lang="en-US" sz="1100" dirty="0"/>
          </a:p>
        </p:txBody>
      </p:sp>
      <p:sp>
        <p:nvSpPr>
          <p:cNvPr id="51" name="Text 49"/>
          <p:cNvSpPr/>
          <p:nvPr/>
        </p:nvSpPr>
        <p:spPr>
          <a:xfrm>
            <a:off x="7754112" y="397764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投影片放在焦点与二倍焦距之间</a:t>
            </a:r>
            <a:endParaRPr lang="en-US" sz="1100" dirty="0"/>
          </a:p>
        </p:txBody>
      </p:sp>
      <p:sp>
        <p:nvSpPr>
          <p:cNvPr id="52" name="Text 50"/>
          <p:cNvSpPr/>
          <p:nvPr/>
        </p:nvSpPr>
        <p:spPr>
          <a:xfrm>
            <a:off x="7754112" y="429768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屏幕在二倍焦距之外</a:t>
            </a:r>
            <a:endParaRPr lang="en-US" sz="1100" dirty="0"/>
          </a:p>
        </p:txBody>
      </p:sp>
      <p:sp>
        <p:nvSpPr>
          <p:cNvPr id="53" name="Text 51"/>
          <p:cNvSpPr/>
          <p:nvPr/>
        </p:nvSpPr>
        <p:spPr>
          <a:xfrm>
            <a:off x="7754112" y="461772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630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投影片需倒放（成倒立像→屏幕正立）</a:t>
            </a:r>
            <a:endParaRPr lang="en-US" sz="1100" dirty="0"/>
          </a:p>
        </p:txBody>
      </p:sp>
      <p:sp>
        <p:nvSpPr>
          <p:cNvPr id="54" name="Text 52"/>
          <p:cNvSpPr/>
          <p:nvPr/>
        </p:nvSpPr>
        <p:spPr>
          <a:xfrm>
            <a:off x="7754112" y="493776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调节镜头与屏幕距离→改变像大小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73152"/>
            <a:ext cx="9144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u &lt; f：放大镜原理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0" y="640080"/>
            <a:ext cx="12191695" cy="36576"/>
          </a:xfrm>
          <a:prstGeom prst="rect">
            <a:avLst/>
          </a:prstGeom>
          <a:solidFill>
            <a:srgbClr val="F0C040"/>
          </a:solidFill>
          <a:ln/>
        </p:spPr>
      </p:sp>
      <p:sp>
        <p:nvSpPr>
          <p:cNvPr id="5" name="Text 3"/>
          <p:cNvSpPr/>
          <p:nvPr/>
        </p:nvSpPr>
        <p:spPr>
          <a:xfrm>
            <a:off x="0" y="6446520"/>
            <a:ext cx="1219169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1430000" y="644652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457200" y="3547872"/>
            <a:ext cx="6858000" cy="0"/>
          </a:xfrm>
          <a:prstGeom prst="line">
            <a:avLst/>
          </a:prstGeom>
          <a:noFill/>
          <a:ln w="19050">
            <a:solidFill>
              <a:srgbClr val="B2BEC3"/>
            </a:solidFill>
            <a:prstDash val="dash"/>
            <a:tailEnd type="triangle" w="med" len="med"/>
          </a:ln>
        </p:spPr>
      </p:sp>
      <p:sp>
        <p:nvSpPr>
          <p:cNvPr id="8" name="Shape 6"/>
          <p:cNvSpPr/>
          <p:nvPr/>
        </p:nvSpPr>
        <p:spPr>
          <a:xfrm>
            <a:off x="2514600" y="3410712"/>
            <a:ext cx="0" cy="274320"/>
          </a:xfrm>
          <a:prstGeom prst="line">
            <a:avLst/>
          </a:prstGeom>
          <a:noFill/>
          <a:ln w="19050">
            <a:solidFill>
              <a:srgbClr val="D63031"/>
            </a:solidFill>
            <a:prstDash val="solid"/>
            <a:tailEnd type="triangle" w="med" len="med"/>
          </a:ln>
        </p:spPr>
      </p:sp>
      <p:sp>
        <p:nvSpPr>
          <p:cNvPr id="9" name="Text 7"/>
          <p:cNvSpPr/>
          <p:nvPr/>
        </p:nvSpPr>
        <p:spPr>
          <a:xfrm>
            <a:off x="2331720" y="3685032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D630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5257800" y="3410712"/>
            <a:ext cx="0" cy="274320"/>
          </a:xfrm>
          <a:prstGeom prst="line">
            <a:avLst/>
          </a:prstGeom>
          <a:noFill/>
          <a:ln w="19050">
            <a:solidFill>
              <a:srgbClr val="D63031"/>
            </a:solidFill>
            <a:prstDash val="solid"/>
            <a:tailEnd type="triangle" w="med" len="med"/>
          </a:ln>
        </p:spPr>
      </p:sp>
      <p:sp>
        <p:nvSpPr>
          <p:cNvPr id="11" name="Text 9"/>
          <p:cNvSpPr/>
          <p:nvPr/>
        </p:nvSpPr>
        <p:spPr>
          <a:xfrm>
            <a:off x="5074920" y="3685032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D630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F'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1143000" y="3410712"/>
            <a:ext cx="0" cy="274320"/>
          </a:xfrm>
          <a:prstGeom prst="line">
            <a:avLst/>
          </a:prstGeom>
          <a:noFill/>
          <a:ln w="19050">
            <a:solidFill>
              <a:srgbClr val="065A82"/>
            </a:solidFill>
            <a:prstDash val="solid"/>
            <a:tailEnd type="triangle" w="med" len="med"/>
          </a:ln>
        </p:spPr>
      </p:sp>
      <p:sp>
        <p:nvSpPr>
          <p:cNvPr id="13" name="Text 11"/>
          <p:cNvSpPr/>
          <p:nvPr/>
        </p:nvSpPr>
        <p:spPr>
          <a:xfrm>
            <a:off x="914400" y="3685032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2F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6629400" y="3410712"/>
            <a:ext cx="0" cy="274320"/>
          </a:xfrm>
          <a:prstGeom prst="line">
            <a:avLst/>
          </a:prstGeom>
          <a:noFill/>
          <a:ln w="19050">
            <a:solidFill>
              <a:srgbClr val="065A82"/>
            </a:solidFill>
            <a:prstDash val="solid"/>
            <a:tailEnd type="triangle" w="med" len="med"/>
          </a:ln>
        </p:spPr>
      </p:sp>
      <p:sp>
        <p:nvSpPr>
          <p:cNvPr id="15" name="Text 13"/>
          <p:cNvSpPr/>
          <p:nvPr/>
        </p:nvSpPr>
        <p:spPr>
          <a:xfrm>
            <a:off x="6400800" y="3685032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2F'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3721608" y="2121408"/>
            <a:ext cx="329184" cy="2852928"/>
          </a:xfrm>
          <a:prstGeom prst="ellipse">
            <a:avLst/>
          </a:prstGeom>
          <a:solidFill>
            <a:srgbClr val="A8D8EA">
              <a:alpha val="40000"/>
            </a:srgbClr>
          </a:solidFill>
          <a:ln w="31750">
            <a:solidFill>
              <a:srgbClr val="065A82"/>
            </a:solidFill>
            <a:prstDash val="solid"/>
            <a:tailEnd type="triangle" w="med" len="med"/>
          </a:ln>
        </p:spPr>
      </p:sp>
      <p:sp>
        <p:nvSpPr>
          <p:cNvPr id="17" name="Shape 15"/>
          <p:cNvSpPr/>
          <p:nvPr/>
        </p:nvSpPr>
        <p:spPr>
          <a:xfrm>
            <a:off x="3867912" y="1984248"/>
            <a:ext cx="36576" cy="18288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18" name="Shape 16"/>
          <p:cNvSpPr/>
          <p:nvPr/>
        </p:nvSpPr>
        <p:spPr>
          <a:xfrm>
            <a:off x="3867912" y="4928616"/>
            <a:ext cx="36576" cy="18288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19" name="Shape 17"/>
          <p:cNvSpPr/>
          <p:nvPr/>
        </p:nvSpPr>
        <p:spPr>
          <a:xfrm>
            <a:off x="1783080" y="2450592"/>
            <a:ext cx="91440" cy="1097280"/>
          </a:xfrm>
          <a:prstGeom prst="rect">
            <a:avLst/>
          </a:prstGeom>
          <a:solidFill>
            <a:srgbClr val="E17055"/>
          </a:solidFill>
          <a:ln/>
        </p:spPr>
      </p:sp>
      <p:sp>
        <p:nvSpPr>
          <p:cNvPr id="20" name="Shape 18"/>
          <p:cNvSpPr/>
          <p:nvPr/>
        </p:nvSpPr>
        <p:spPr>
          <a:xfrm>
            <a:off x="1801368" y="2359152"/>
            <a:ext cx="54864" cy="91440"/>
          </a:xfrm>
          <a:prstGeom prst="rect">
            <a:avLst/>
          </a:prstGeom>
          <a:solidFill>
            <a:srgbClr val="E17055"/>
          </a:solidFill>
          <a:ln/>
        </p:spPr>
      </p:sp>
      <p:sp>
        <p:nvSpPr>
          <p:cNvPr id="21" name="Text 19"/>
          <p:cNvSpPr/>
          <p:nvPr/>
        </p:nvSpPr>
        <p:spPr>
          <a:xfrm>
            <a:off x="1463040" y="3593592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物体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960120" y="1901952"/>
            <a:ext cx="91440" cy="1645920"/>
          </a:xfrm>
          <a:prstGeom prst="rect">
            <a:avLst/>
          </a:prstGeom>
          <a:solidFill>
            <a:srgbClr val="00B894">
              <a:alpha val="50000"/>
            </a:srgbClr>
          </a:solidFill>
          <a:ln w="19050">
            <a:solidFill>
              <a:srgbClr val="00B894"/>
            </a:solidFill>
            <a:prstDash val="dash"/>
            <a:tailEnd type="triangle" w="med" len="med"/>
          </a:ln>
        </p:spPr>
      </p:sp>
      <p:sp>
        <p:nvSpPr>
          <p:cNvPr id="23" name="Shape 21"/>
          <p:cNvSpPr/>
          <p:nvPr/>
        </p:nvSpPr>
        <p:spPr>
          <a:xfrm>
            <a:off x="978408" y="1810512"/>
            <a:ext cx="54864" cy="91440"/>
          </a:xfrm>
          <a:prstGeom prst="rect">
            <a:avLst/>
          </a:prstGeom>
          <a:solidFill>
            <a:srgbClr val="00B894"/>
          </a:solidFill>
          <a:ln/>
        </p:spPr>
      </p:sp>
      <p:sp>
        <p:nvSpPr>
          <p:cNvPr id="24" name="Text 22"/>
          <p:cNvSpPr/>
          <p:nvPr/>
        </p:nvSpPr>
        <p:spPr>
          <a:xfrm>
            <a:off x="731520" y="3593592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B8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1828800" y="2450592"/>
            <a:ext cx="2057400" cy="0"/>
          </a:xfrm>
          <a:prstGeom prst="line">
            <a:avLst/>
          </a:prstGeom>
          <a:noFill/>
          <a:ln w="19050">
            <a:solidFill>
              <a:srgbClr val="D63031"/>
            </a:solidFill>
            <a:prstDash val="solid"/>
            <a:tailEnd type="triangle" w="med" len="med"/>
          </a:ln>
        </p:spPr>
      </p:sp>
      <p:sp>
        <p:nvSpPr>
          <p:cNvPr id="26" name="Shape 24"/>
          <p:cNvSpPr/>
          <p:nvPr/>
        </p:nvSpPr>
        <p:spPr>
          <a:xfrm>
            <a:off x="3886200" y="2450592"/>
            <a:ext cx="1371600" cy="1097280"/>
          </a:xfrm>
          <a:prstGeom prst="line">
            <a:avLst/>
          </a:prstGeom>
          <a:noFill/>
          <a:ln w="19050">
            <a:solidFill>
              <a:srgbClr val="D63031"/>
            </a:solidFill>
            <a:prstDash val="solid"/>
            <a:tailEnd type="triangle" w="med" len="med"/>
          </a:ln>
        </p:spPr>
      </p:sp>
      <p:sp>
        <p:nvSpPr>
          <p:cNvPr id="27" name="Shape 25"/>
          <p:cNvSpPr/>
          <p:nvPr/>
        </p:nvSpPr>
        <p:spPr>
          <a:xfrm>
            <a:off x="5257800" y="3547872"/>
            <a:ext cx="-4251960" cy="-1645920"/>
          </a:xfrm>
          <a:prstGeom prst="line">
            <a:avLst/>
          </a:prstGeom>
          <a:noFill/>
          <a:ln w="12700">
            <a:solidFill>
              <a:srgbClr val="D63031"/>
            </a:solidFill>
            <a:prstDash val="dash"/>
            <a:tailEnd type="triangle" w="med" len="med"/>
          </a:ln>
        </p:spPr>
      </p:sp>
      <p:sp>
        <p:nvSpPr>
          <p:cNvPr id="28" name="Shape 26"/>
          <p:cNvSpPr/>
          <p:nvPr/>
        </p:nvSpPr>
        <p:spPr>
          <a:xfrm>
            <a:off x="1828800" y="2450592"/>
            <a:ext cx="2057400" cy="1097280"/>
          </a:xfrm>
          <a:prstGeom prst="line">
            <a:avLst/>
          </a:prstGeom>
          <a:noFill/>
          <a:ln w="19050">
            <a:solidFill>
              <a:srgbClr val="74B9FF"/>
            </a:solidFill>
            <a:prstDash val="solid"/>
            <a:tailEnd type="triangle" w="med" len="med"/>
          </a:ln>
        </p:spPr>
      </p:sp>
      <p:sp>
        <p:nvSpPr>
          <p:cNvPr id="29" name="Shape 27"/>
          <p:cNvSpPr/>
          <p:nvPr/>
        </p:nvSpPr>
        <p:spPr>
          <a:xfrm>
            <a:off x="3886200" y="3547872"/>
            <a:ext cx="-2880360" cy="-1645920"/>
          </a:xfrm>
          <a:prstGeom prst="line">
            <a:avLst/>
          </a:prstGeom>
          <a:noFill/>
          <a:ln w="12700">
            <a:solidFill>
              <a:srgbClr val="74B9FF"/>
            </a:solidFill>
            <a:prstDash val="dash"/>
            <a:tailEnd type="triangle" w="med" len="med"/>
          </a:ln>
        </p:spPr>
      </p:sp>
      <p:sp>
        <p:nvSpPr>
          <p:cNvPr id="30" name="Shape 28"/>
          <p:cNvSpPr/>
          <p:nvPr/>
        </p:nvSpPr>
        <p:spPr>
          <a:xfrm>
            <a:off x="1828800" y="2450592"/>
            <a:ext cx="685800" cy="1097280"/>
          </a:xfrm>
          <a:prstGeom prst="line">
            <a:avLst/>
          </a:prstGeom>
          <a:noFill/>
          <a:ln w="19050">
            <a:solidFill>
              <a:srgbClr val="6C5CE7"/>
            </a:solidFill>
            <a:prstDash val="solid"/>
            <a:tailEnd type="triangle" w="med" len="med"/>
          </a:ln>
        </p:spPr>
      </p:sp>
      <p:sp>
        <p:nvSpPr>
          <p:cNvPr id="31" name="Shape 29"/>
          <p:cNvSpPr/>
          <p:nvPr/>
        </p:nvSpPr>
        <p:spPr>
          <a:xfrm>
            <a:off x="2514600" y="3547872"/>
            <a:ext cx="1371600" cy="0"/>
          </a:xfrm>
          <a:prstGeom prst="line">
            <a:avLst/>
          </a:prstGeom>
          <a:noFill/>
          <a:ln w="19050">
            <a:solidFill>
              <a:srgbClr val="6C5CE7"/>
            </a:solidFill>
            <a:prstDash val="solid"/>
            <a:tailEnd type="triangle" w="med" len="med"/>
          </a:ln>
        </p:spPr>
      </p:sp>
      <p:sp>
        <p:nvSpPr>
          <p:cNvPr id="32" name="Shape 30"/>
          <p:cNvSpPr/>
          <p:nvPr/>
        </p:nvSpPr>
        <p:spPr>
          <a:xfrm>
            <a:off x="3886200" y="3547872"/>
            <a:ext cx="-2880360" cy="0"/>
          </a:xfrm>
          <a:prstGeom prst="line">
            <a:avLst/>
          </a:prstGeom>
          <a:noFill/>
          <a:ln w="12700">
            <a:solidFill>
              <a:srgbClr val="6C5CE7"/>
            </a:solidFill>
            <a:prstDash val="dash"/>
            <a:tailEnd type="triangle" w="med" len="med"/>
          </a:ln>
        </p:spPr>
      </p:sp>
      <p:sp>
        <p:nvSpPr>
          <p:cNvPr id="33" name="Shape 31"/>
          <p:cNvSpPr/>
          <p:nvPr/>
        </p:nvSpPr>
        <p:spPr>
          <a:xfrm>
            <a:off x="457200" y="5029200"/>
            <a:ext cx="365760" cy="0"/>
          </a:xfrm>
          <a:prstGeom prst="line">
            <a:avLst/>
          </a:prstGeom>
          <a:noFill/>
          <a:ln w="25400">
            <a:solidFill>
              <a:srgbClr val="D63031"/>
            </a:solidFill>
            <a:prstDash val="solid"/>
            <a:tailEnd type="triangle" w="med" len="med"/>
          </a:ln>
        </p:spPr>
      </p:sp>
      <p:sp>
        <p:nvSpPr>
          <p:cNvPr id="34" name="Text 32"/>
          <p:cNvSpPr/>
          <p:nvPr/>
        </p:nvSpPr>
        <p:spPr>
          <a:xfrm>
            <a:off x="868680" y="491947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平行→过F'</a:t>
            </a:r>
            <a:endParaRPr lang="en-US" sz="800" dirty="0"/>
          </a:p>
        </p:txBody>
      </p:sp>
      <p:sp>
        <p:nvSpPr>
          <p:cNvPr id="35" name="Shape 33"/>
          <p:cNvSpPr/>
          <p:nvPr/>
        </p:nvSpPr>
        <p:spPr>
          <a:xfrm>
            <a:off x="2560320" y="5029200"/>
            <a:ext cx="365760" cy="0"/>
          </a:xfrm>
          <a:prstGeom prst="line">
            <a:avLst/>
          </a:prstGeom>
          <a:noFill/>
          <a:ln w="25400">
            <a:solidFill>
              <a:srgbClr val="74B9FF"/>
            </a:solidFill>
            <a:prstDash val="solid"/>
            <a:tailEnd type="triangle" w="med" len="med"/>
          </a:ln>
        </p:spPr>
      </p:sp>
      <p:sp>
        <p:nvSpPr>
          <p:cNvPr id="36" name="Text 34"/>
          <p:cNvSpPr/>
          <p:nvPr/>
        </p:nvSpPr>
        <p:spPr>
          <a:xfrm>
            <a:off x="2971800" y="491947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过光心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4663440" y="5029200"/>
            <a:ext cx="365760" cy="0"/>
          </a:xfrm>
          <a:prstGeom prst="line">
            <a:avLst/>
          </a:prstGeom>
          <a:noFill/>
          <a:ln w="25400">
            <a:solidFill>
              <a:srgbClr val="6C5CE7"/>
            </a:solidFill>
            <a:prstDash val="solid"/>
            <a:tailEnd type="triangle" w="med" len="med"/>
          </a:ln>
        </p:spPr>
      </p:sp>
      <p:sp>
        <p:nvSpPr>
          <p:cNvPr id="38" name="Text 36"/>
          <p:cNvSpPr/>
          <p:nvPr/>
        </p:nvSpPr>
        <p:spPr>
          <a:xfrm>
            <a:off x="5074920" y="491947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过F→平行</a:t>
            </a:r>
            <a:endParaRPr lang="en-US" sz="800" dirty="0"/>
          </a:p>
        </p:txBody>
      </p:sp>
      <p:sp>
        <p:nvSpPr>
          <p:cNvPr id="39" name="Shape 37"/>
          <p:cNvSpPr/>
          <p:nvPr/>
        </p:nvSpPr>
        <p:spPr>
          <a:xfrm>
            <a:off x="7589520" y="914400"/>
            <a:ext cx="4206240" cy="2103120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 w="15240">
            <a:solidFill>
              <a:srgbClr val="DFE6E9"/>
            </a:solidFill>
            <a:prstDash val="solid"/>
            <a:tailEnd type="triangle" w="med" len="med"/>
          </a:ln>
        </p:spPr>
      </p:sp>
      <p:sp>
        <p:nvSpPr>
          <p:cNvPr id="40" name="Shape 38"/>
          <p:cNvSpPr/>
          <p:nvPr/>
        </p:nvSpPr>
        <p:spPr>
          <a:xfrm>
            <a:off x="7662672" y="987552"/>
            <a:ext cx="54864" cy="320040"/>
          </a:xfrm>
          <a:prstGeom prst="rect">
            <a:avLst/>
          </a:prstGeom>
          <a:solidFill>
            <a:srgbClr val="F0C040"/>
          </a:solidFill>
          <a:ln/>
        </p:spPr>
      </p:sp>
      <p:sp>
        <p:nvSpPr>
          <p:cNvPr id="41" name="Text 39"/>
          <p:cNvSpPr/>
          <p:nvPr/>
        </p:nvSpPr>
        <p:spPr>
          <a:xfrm>
            <a:off x="7790688" y="96012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成像特点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7754112" y="132588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物距：u &lt; f（物体在焦点之内）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7754112" y="164592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像距：|v| &gt; u（像在物体同侧）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7754112" y="196596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像的性质：正立、放大、虚像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7754112" y="228600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像与物：同侧（虚像不能用光屏承接）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7589520" y="3246120"/>
            <a:ext cx="420624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5240">
            <a:solidFill>
              <a:srgbClr val="DFE6E9"/>
            </a:solidFill>
            <a:prstDash val="solid"/>
            <a:tailEnd type="triangle" w="med" len="med"/>
          </a:ln>
        </p:spPr>
      </p:sp>
      <p:sp>
        <p:nvSpPr>
          <p:cNvPr id="47" name="Shape 45"/>
          <p:cNvSpPr/>
          <p:nvPr/>
        </p:nvSpPr>
        <p:spPr>
          <a:xfrm>
            <a:off x="7662672" y="3319272"/>
            <a:ext cx="54864" cy="320040"/>
          </a:xfrm>
          <a:prstGeom prst="rect">
            <a:avLst/>
          </a:prstGeom>
          <a:solidFill>
            <a:srgbClr val="F0C040"/>
          </a:solidFill>
          <a:ln/>
        </p:spPr>
      </p:sp>
      <p:sp>
        <p:nvSpPr>
          <p:cNvPr id="48" name="Text 46"/>
          <p:cNvSpPr/>
          <p:nvPr/>
        </p:nvSpPr>
        <p:spPr>
          <a:xfrm>
            <a:off x="7790688" y="329184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实际应用</a:t>
            </a:r>
            <a:endParaRPr lang="en-US" sz="1400" dirty="0"/>
          </a:p>
        </p:txBody>
      </p:sp>
      <p:sp>
        <p:nvSpPr>
          <p:cNvPr id="49" name="Text 47"/>
          <p:cNvSpPr/>
          <p:nvPr/>
        </p:nvSpPr>
        <p:spPr>
          <a:xfrm>
            <a:off x="7754112" y="365760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放大镜就是一个凸透镜</a:t>
            </a:r>
            <a:endParaRPr lang="en-US" sz="1100" dirty="0"/>
          </a:p>
        </p:txBody>
      </p:sp>
      <p:sp>
        <p:nvSpPr>
          <p:cNvPr id="50" name="Text 48"/>
          <p:cNvSpPr/>
          <p:nvPr/>
        </p:nvSpPr>
        <p:spPr>
          <a:xfrm>
            <a:off x="7754112" y="397764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物体必须放在焦点以内（u &lt; f）</a:t>
            </a:r>
            <a:endParaRPr lang="en-US" sz="1100" dirty="0"/>
          </a:p>
        </p:txBody>
      </p:sp>
      <p:sp>
        <p:nvSpPr>
          <p:cNvPr id="51" name="Text 49"/>
          <p:cNvSpPr/>
          <p:nvPr/>
        </p:nvSpPr>
        <p:spPr>
          <a:xfrm>
            <a:off x="7754112" y="429768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看到的是正立放大的虚像</a:t>
            </a:r>
            <a:endParaRPr lang="en-US" sz="1100" dirty="0"/>
          </a:p>
        </p:txBody>
      </p:sp>
      <p:sp>
        <p:nvSpPr>
          <p:cNvPr id="52" name="Text 50"/>
          <p:cNvSpPr/>
          <p:nvPr/>
        </p:nvSpPr>
        <p:spPr>
          <a:xfrm>
            <a:off x="7754112" y="461772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虚像无法用光屏接收</a:t>
            </a:r>
            <a:endParaRPr lang="en-US" sz="1100" dirty="0"/>
          </a:p>
        </p:txBody>
      </p:sp>
      <p:sp>
        <p:nvSpPr>
          <p:cNvPr id="53" name="Text 51"/>
          <p:cNvSpPr/>
          <p:nvPr/>
        </p:nvSpPr>
        <p:spPr>
          <a:xfrm>
            <a:off x="7754112" y="493776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物体离焦点越近，虚像越大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73152"/>
            <a:ext cx="9144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核心口诀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0" y="640080"/>
            <a:ext cx="12191695" cy="36576"/>
          </a:xfrm>
          <a:prstGeom prst="rect">
            <a:avLst/>
          </a:prstGeom>
          <a:solidFill>
            <a:srgbClr val="F0C040"/>
          </a:solidFill>
          <a:ln/>
        </p:spPr>
      </p:sp>
      <p:sp>
        <p:nvSpPr>
          <p:cNvPr id="5" name="Text 3"/>
          <p:cNvSpPr/>
          <p:nvPr/>
        </p:nvSpPr>
        <p:spPr>
          <a:xfrm>
            <a:off x="0" y="6446520"/>
            <a:ext cx="1219169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1430000" y="644652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914400" y="1097280"/>
            <a:ext cx="10332720" cy="1280160"/>
          </a:xfrm>
          <a:prstGeom prst="roundRect">
            <a:avLst>
              <a:gd name="adj" fmla="val 10714"/>
            </a:avLst>
          </a:prstGeom>
          <a:solidFill>
            <a:srgbClr val="065A82"/>
          </a:solidFill>
          <a:ln w="38100">
            <a:solidFill>
              <a:srgbClr val="F0C040"/>
            </a:solidFill>
            <a:prstDash val="solid"/>
            <a:tailEnd type="triangle" w="med" len="med"/>
          </a:ln>
        </p:spPr>
      </p:sp>
      <p:sp>
        <p:nvSpPr>
          <p:cNvPr id="8" name="Text 6"/>
          <p:cNvSpPr/>
          <p:nvPr/>
        </p:nvSpPr>
        <p:spPr>
          <a:xfrm>
            <a:off x="914400" y="1097280"/>
            <a:ext cx="10332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一倍焦距分虚实，二倍焦距分大小</a:t>
            </a:r>
            <a:endParaRPr lang="en-US" sz="2800" dirty="0"/>
          </a:p>
        </p:txBody>
      </p:sp>
      <p:sp>
        <p:nvSpPr>
          <p:cNvPr id="9" name="Shape 7"/>
          <p:cNvSpPr/>
          <p:nvPr/>
        </p:nvSpPr>
        <p:spPr>
          <a:xfrm>
            <a:off x="457200" y="2743200"/>
            <a:ext cx="5486400" cy="2377440"/>
          </a:xfrm>
          <a:prstGeom prst="roundRect">
            <a:avLst>
              <a:gd name="adj" fmla="val 5769"/>
            </a:avLst>
          </a:prstGeom>
          <a:solidFill>
            <a:srgbClr val="FFFFFF"/>
          </a:solidFill>
          <a:ln w="15240">
            <a:solidFill>
              <a:srgbClr val="065A82"/>
            </a:solidFill>
            <a:prstDash val="solid"/>
            <a:tailEnd type="triangle" w="med" len="med"/>
          </a:ln>
        </p:spPr>
      </p:sp>
      <p:sp>
        <p:nvSpPr>
          <p:cNvPr id="10" name="Shape 8"/>
          <p:cNvSpPr/>
          <p:nvPr/>
        </p:nvSpPr>
        <p:spPr>
          <a:xfrm>
            <a:off x="530352" y="2816352"/>
            <a:ext cx="54864" cy="320040"/>
          </a:xfrm>
          <a:prstGeom prst="rect">
            <a:avLst/>
          </a:prstGeom>
          <a:solidFill>
            <a:srgbClr val="F0C040"/>
          </a:solidFill>
          <a:ln/>
        </p:spPr>
      </p:sp>
      <p:sp>
        <p:nvSpPr>
          <p:cNvPr id="11" name="Text 9"/>
          <p:cNvSpPr/>
          <p:nvPr/>
        </p:nvSpPr>
        <p:spPr>
          <a:xfrm>
            <a:off x="658368" y="27889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"一倍焦距分虚实"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21792" y="3154680"/>
            <a:ext cx="515721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u &gt; f → 实像（倒立，可用光屏承接）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21792" y="3474720"/>
            <a:ext cx="515721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u = f → 不成像（折射光为平行光）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21792" y="3794760"/>
            <a:ext cx="515721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u &lt; f → 虚像（正立，不能用光屏承接）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21792" y="4114800"/>
            <a:ext cx="515721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630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焦点（F）是实像和虚像的分界点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217920" y="2743200"/>
            <a:ext cx="5486400" cy="2377440"/>
          </a:xfrm>
          <a:prstGeom prst="roundRect">
            <a:avLst>
              <a:gd name="adj" fmla="val 5769"/>
            </a:avLst>
          </a:prstGeom>
          <a:solidFill>
            <a:srgbClr val="FFFFFF"/>
          </a:solidFill>
          <a:ln w="15240">
            <a:solidFill>
              <a:srgbClr val="065A82"/>
            </a:solidFill>
            <a:prstDash val="solid"/>
            <a:tailEnd type="triangle" w="med" len="med"/>
          </a:ln>
        </p:spPr>
      </p:sp>
      <p:sp>
        <p:nvSpPr>
          <p:cNvPr id="17" name="Shape 15"/>
          <p:cNvSpPr/>
          <p:nvPr/>
        </p:nvSpPr>
        <p:spPr>
          <a:xfrm>
            <a:off x="6291072" y="2816352"/>
            <a:ext cx="54864" cy="320040"/>
          </a:xfrm>
          <a:prstGeom prst="rect">
            <a:avLst/>
          </a:prstGeom>
          <a:solidFill>
            <a:srgbClr val="F0C040"/>
          </a:solidFill>
          <a:ln/>
        </p:spPr>
      </p:sp>
      <p:sp>
        <p:nvSpPr>
          <p:cNvPr id="18" name="Text 16"/>
          <p:cNvSpPr/>
          <p:nvPr/>
        </p:nvSpPr>
        <p:spPr>
          <a:xfrm>
            <a:off x="6419088" y="27889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"二倍焦距分大小"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382512" y="3154680"/>
            <a:ext cx="515721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u &gt; 2f → 缩小（如照相机）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382512" y="3474720"/>
            <a:ext cx="515721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u = 2f → 等大（可用于测焦距）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382512" y="3794760"/>
            <a:ext cx="515721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 &lt; u &lt; 2f → 放大（如投影仪）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382512" y="4114800"/>
            <a:ext cx="515721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630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二倍焦距点（2F）是放大和缩小的分界点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914400" y="5486400"/>
            <a:ext cx="10332720" cy="685800"/>
          </a:xfrm>
          <a:prstGeom prst="roundRect">
            <a:avLst>
              <a:gd name="adj" fmla="val 13333"/>
            </a:avLst>
          </a:prstGeom>
          <a:solidFill>
            <a:srgbClr val="FFF8E1"/>
          </a:solidFill>
          <a:ln w="25400">
            <a:solidFill>
              <a:srgbClr val="F0C040"/>
            </a:solidFill>
            <a:prstDash val="solid"/>
            <a:tailEnd type="triangle" w="med" len="med"/>
          </a:ln>
        </p:spPr>
      </p:sp>
      <p:sp>
        <p:nvSpPr>
          <p:cNvPr id="24" name="Text 22"/>
          <p:cNvSpPr/>
          <p:nvPr/>
        </p:nvSpPr>
        <p:spPr>
          <a:xfrm>
            <a:off x="1051560" y="5532120"/>
            <a:ext cx="10058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动态规律：物近像远像变大   物远像近像变小   像儿跟着物体跑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0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73152"/>
            <a:ext cx="9144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知识小结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0" y="640080"/>
            <a:ext cx="12191695" cy="36576"/>
          </a:xfrm>
          <a:prstGeom prst="rect">
            <a:avLst/>
          </a:prstGeom>
          <a:solidFill>
            <a:srgbClr val="F0C040"/>
          </a:solidFill>
          <a:ln/>
        </p:spPr>
      </p:sp>
      <p:sp>
        <p:nvSpPr>
          <p:cNvPr id="5" name="Text 3"/>
          <p:cNvSpPr/>
          <p:nvPr/>
        </p:nvSpPr>
        <p:spPr>
          <a:xfrm>
            <a:off x="0" y="6446520"/>
            <a:ext cx="1219169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1430000" y="644652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36E7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9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65760" y="914400"/>
            <a:ext cx="3566160" cy="256032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19050">
            <a:solidFill>
              <a:srgbClr val="065A82"/>
            </a:solidFill>
            <a:prstDash val="solid"/>
            <a:tailEnd type="triangle" w="med" len="med"/>
          </a:ln>
        </p:spPr>
      </p:sp>
      <p:sp>
        <p:nvSpPr>
          <p:cNvPr id="8" name="Shape 6"/>
          <p:cNvSpPr/>
          <p:nvPr/>
        </p:nvSpPr>
        <p:spPr>
          <a:xfrm>
            <a:off x="365760" y="914400"/>
            <a:ext cx="3566160" cy="502920"/>
          </a:xfrm>
          <a:prstGeom prst="rect">
            <a:avLst>
              <a:gd name="adj" fmla="val 21818"/>
            </a:avLst>
          </a:prstGeom>
          <a:solidFill>
            <a:srgbClr val="065A82"/>
          </a:solidFill>
          <a:ln/>
        </p:spPr>
      </p:sp>
      <p:sp>
        <p:nvSpPr>
          <p:cNvPr id="9" name="Shape 7"/>
          <p:cNvSpPr/>
          <p:nvPr/>
        </p:nvSpPr>
        <p:spPr>
          <a:xfrm>
            <a:off x="365760" y="1280160"/>
            <a:ext cx="3566160" cy="18288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10" name="Text 8"/>
          <p:cNvSpPr/>
          <p:nvPr/>
        </p:nvSpPr>
        <p:spPr>
          <a:xfrm>
            <a:off x="365760" y="960120"/>
            <a:ext cx="3566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三个区间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48640" y="1600200"/>
            <a:ext cx="3200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u &gt; 2f：倒立缩小实像（照相机）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48640" y="1947672"/>
            <a:ext cx="3200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f &lt; u &lt; 2f：倒立放大实像（投影仪）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548640" y="2295144"/>
            <a:ext cx="3200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u &lt; f：正立放大虚像（放大镜）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160520" y="914400"/>
            <a:ext cx="3566160" cy="256032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19050">
            <a:solidFill>
              <a:srgbClr val="065A82"/>
            </a:solidFill>
            <a:prstDash val="solid"/>
            <a:tailEnd type="triangle" w="med" len="med"/>
          </a:ln>
        </p:spPr>
      </p:sp>
      <p:sp>
        <p:nvSpPr>
          <p:cNvPr id="15" name="Shape 13"/>
          <p:cNvSpPr/>
          <p:nvPr/>
        </p:nvSpPr>
        <p:spPr>
          <a:xfrm>
            <a:off x="4160520" y="914400"/>
            <a:ext cx="3566160" cy="502920"/>
          </a:xfrm>
          <a:prstGeom prst="rect">
            <a:avLst>
              <a:gd name="adj" fmla="val 21818"/>
            </a:avLst>
          </a:prstGeom>
          <a:solidFill>
            <a:srgbClr val="065A82"/>
          </a:solidFill>
          <a:ln/>
        </p:spPr>
      </p:sp>
      <p:sp>
        <p:nvSpPr>
          <p:cNvPr id="16" name="Shape 14"/>
          <p:cNvSpPr/>
          <p:nvPr/>
        </p:nvSpPr>
        <p:spPr>
          <a:xfrm>
            <a:off x="4160520" y="1280160"/>
            <a:ext cx="3566160" cy="18288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17" name="Text 15"/>
          <p:cNvSpPr/>
          <p:nvPr/>
        </p:nvSpPr>
        <p:spPr>
          <a:xfrm>
            <a:off x="4160520" y="960120"/>
            <a:ext cx="3566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两个分界点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343400" y="1600200"/>
            <a:ext cx="3200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焦点 F：分虚实（u=f 不成像）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343400" y="1947672"/>
            <a:ext cx="3200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二倍焦距 2F：分大小（u=2f 等大）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7955280" y="914400"/>
            <a:ext cx="3566160" cy="256032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19050">
            <a:solidFill>
              <a:srgbClr val="065A82"/>
            </a:solidFill>
            <a:prstDash val="solid"/>
            <a:tailEnd type="triangle" w="med" len="med"/>
          </a:ln>
        </p:spPr>
      </p:sp>
      <p:sp>
        <p:nvSpPr>
          <p:cNvPr id="21" name="Shape 19"/>
          <p:cNvSpPr/>
          <p:nvPr/>
        </p:nvSpPr>
        <p:spPr>
          <a:xfrm>
            <a:off x="7955280" y="914400"/>
            <a:ext cx="3566160" cy="502920"/>
          </a:xfrm>
          <a:prstGeom prst="rect">
            <a:avLst>
              <a:gd name="adj" fmla="val 21818"/>
            </a:avLst>
          </a:prstGeom>
          <a:solidFill>
            <a:srgbClr val="065A82"/>
          </a:solidFill>
          <a:ln/>
        </p:spPr>
      </p:sp>
      <p:sp>
        <p:nvSpPr>
          <p:cNvPr id="22" name="Shape 20"/>
          <p:cNvSpPr/>
          <p:nvPr/>
        </p:nvSpPr>
        <p:spPr>
          <a:xfrm>
            <a:off x="7955280" y="1280160"/>
            <a:ext cx="3566160" cy="18288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23" name="Text 21"/>
          <p:cNvSpPr/>
          <p:nvPr/>
        </p:nvSpPr>
        <p:spPr>
          <a:xfrm>
            <a:off x="7955280" y="960120"/>
            <a:ext cx="3566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一条规律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8138160" y="1600200"/>
            <a:ext cx="3200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物近像远像变大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8138160" y="1947672"/>
            <a:ext cx="3200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物远像近像变小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8138160" y="2295144"/>
            <a:ext cx="3200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实像倒立，虚像正立</a:t>
            </a:r>
            <a:endParaRPr lang="en-US" sz="1000" dirty="0"/>
          </a:p>
        </p:txBody>
      </p:sp>
      <p:graphicFrame>
        <p:nvGraphicFramePr>
          <p:cNvPr id="2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3749040"/>
          <a:ext cx="685800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2514600"/>
                <a:gridCol w="2514600"/>
              </a:tblGrid>
              <a:tr h="3657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对比项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实像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虚像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形成原因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实际光线会聚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折射光反向延长线会聚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光屏承接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能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不能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D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方向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倒立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正立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物像位置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异侧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2D3436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同侧</a:t>
                      </a:r>
                      <a:endParaRPr lang="en-US" sz="10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91440" marR="91440" marT="45720" marB="45720" anchor="ctr">
                    <a:lnL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60" cap="flat" cmpd="sng" algn="ctr">
                      <a:solidFill>
                        <a:srgbClr val="DFE6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D"/>
                    </a:solidFill>
                  </a:tcPr>
                </a:tc>
              </a:tr>
            </a:tbl>
          </a:graphicData>
        </a:graphic>
      </p:graphicFrame>
      <p:sp>
        <p:nvSpPr>
          <p:cNvPr id="28" name="Shape 25"/>
          <p:cNvSpPr/>
          <p:nvPr/>
        </p:nvSpPr>
        <p:spPr>
          <a:xfrm>
            <a:off x="7589520" y="3749040"/>
            <a:ext cx="4206240" cy="2377440"/>
          </a:xfrm>
          <a:prstGeom prst="roundRect">
            <a:avLst>
              <a:gd name="adj" fmla="val 5769"/>
            </a:avLst>
          </a:prstGeom>
          <a:solidFill>
            <a:srgbClr val="FFFFFF"/>
          </a:solidFill>
          <a:ln w="15240">
            <a:solidFill>
              <a:srgbClr val="DFE6E9"/>
            </a:solidFill>
            <a:prstDash val="solid"/>
            <a:tailEnd type="triangle" w="med" len="med"/>
          </a:ln>
        </p:spPr>
      </p:sp>
      <p:sp>
        <p:nvSpPr>
          <p:cNvPr id="29" name="Shape 26"/>
          <p:cNvSpPr/>
          <p:nvPr/>
        </p:nvSpPr>
        <p:spPr>
          <a:xfrm>
            <a:off x="7662672" y="3822192"/>
            <a:ext cx="54864" cy="320040"/>
          </a:xfrm>
          <a:prstGeom prst="rect">
            <a:avLst/>
          </a:prstGeom>
          <a:solidFill>
            <a:srgbClr val="F0C040"/>
          </a:solidFill>
          <a:ln/>
        </p:spPr>
      </p:sp>
      <p:sp>
        <p:nvSpPr>
          <p:cNvPr id="30" name="Text 27"/>
          <p:cNvSpPr/>
          <p:nvPr/>
        </p:nvSpPr>
        <p:spPr>
          <a:xfrm>
            <a:off x="7790688" y="379476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三个关键量</a:t>
            </a:r>
            <a:endParaRPr lang="en-US" sz="1400" dirty="0"/>
          </a:p>
        </p:txBody>
      </p:sp>
      <p:sp>
        <p:nvSpPr>
          <p:cNvPr id="31" name="Text 28"/>
          <p:cNvSpPr/>
          <p:nvPr/>
        </p:nvSpPr>
        <p:spPr>
          <a:xfrm>
            <a:off x="7754112" y="416052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焦距 f：透镜固有属性，不变</a:t>
            </a:r>
            <a:endParaRPr lang="en-US" sz="1100" dirty="0"/>
          </a:p>
        </p:txBody>
      </p:sp>
      <p:sp>
        <p:nvSpPr>
          <p:cNvPr id="32" name="Text 29"/>
          <p:cNvSpPr/>
          <p:nvPr/>
        </p:nvSpPr>
        <p:spPr>
          <a:xfrm>
            <a:off x="7754112" y="448056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物距 u：物体到透镜的距离</a:t>
            </a:r>
            <a:endParaRPr lang="en-US" sz="1100" dirty="0"/>
          </a:p>
        </p:txBody>
      </p:sp>
      <p:sp>
        <p:nvSpPr>
          <p:cNvPr id="33" name="Text 30"/>
          <p:cNvSpPr/>
          <p:nvPr/>
        </p:nvSpPr>
        <p:spPr>
          <a:xfrm>
            <a:off x="7754112" y="480060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像距 v：像到透镜的距离</a:t>
            </a:r>
            <a:endParaRPr lang="en-US" sz="1100" dirty="0"/>
          </a:p>
        </p:txBody>
      </p:sp>
      <p:sp>
        <p:nvSpPr>
          <p:cNvPr id="34" name="Text 31"/>
          <p:cNvSpPr/>
          <p:nvPr/>
        </p:nvSpPr>
        <p:spPr>
          <a:xfrm>
            <a:off x="7754112" y="512064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65A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u 决定像的一切性质</a:t>
            </a:r>
            <a:endParaRPr lang="en-US" sz="1100" dirty="0"/>
          </a:p>
        </p:txBody>
      </p:sp>
      <p:sp>
        <p:nvSpPr>
          <p:cNvPr id="35" name="Text 32"/>
          <p:cNvSpPr/>
          <p:nvPr/>
        </p:nvSpPr>
        <p:spPr>
          <a:xfrm>
            <a:off x="7754112" y="544068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牢记口诀："一倍焦距分虚实，</a:t>
            </a:r>
            <a:endParaRPr lang="en-US" sz="1100" dirty="0"/>
          </a:p>
        </p:txBody>
      </p:sp>
      <p:sp>
        <p:nvSpPr>
          <p:cNvPr id="36" name="Text 33"/>
          <p:cNvSpPr/>
          <p:nvPr/>
        </p:nvSpPr>
        <p:spPr>
          <a:xfrm>
            <a:off x="7754112" y="5760720"/>
            <a:ext cx="387705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343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二倍焦距分大小"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2026-08-01T06:25:01Z</dcterms:created>
  <dcterms:modified xsi:type="dcterms:W3CDTF">2026-08-01T06:25:01Z</dcterms:modified>
</cp:coreProperties>
</file>