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053E5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 光的折射  透镜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14400" y="1645920"/>
            <a:ext cx="10058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3.2  透  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914400" y="32004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凸透镜与凹透镜 · 焦点与焦距 · 三条特殊光线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3840480" y="3931920"/>
            <a:ext cx="1828800" cy="1645920"/>
          </a:xfrm>
          <a:prstGeom prst="ellipse">
            <a:avLst/>
          </a:prstGeom>
          <a:solidFill>
            <a:srgbClr val="1C7293">
              <a:alpha val="30000"/>
            </a:srgbClr>
          </a:solidFill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6583680" y="3931920"/>
            <a:ext cx="1828800" cy="1645920"/>
          </a:xfrm>
          <a:prstGeom prst="ellipse">
            <a:avLst/>
          </a:prstGeom>
          <a:solidFill>
            <a:srgbClr val="1C7293">
              <a:alpha val="30000"/>
            </a:srgbClr>
          </a:solidFill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8" name="Text 6"/>
          <p:cNvSpPr/>
          <p:nvPr/>
        </p:nvSpPr>
        <p:spPr>
          <a:xfrm>
            <a:off x="4114800" y="4206240"/>
            <a:ext cx="1280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858000" y="4206240"/>
            <a:ext cx="1280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透镜的分类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5303520" cy="4754880"/>
          </a:xfrm>
          <a:prstGeom prst="roundRect">
            <a:avLst>
              <a:gd name="adj" fmla="val 2885"/>
            </a:avLst>
          </a:prstGeom>
          <a:solidFill>
            <a:srgbClr val="FFFFFF"/>
          </a:solidFill>
          <a:ln w="2540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457200" y="1188720"/>
            <a:ext cx="5303520" cy="5486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23444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凸透镜（会聚透镜）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011680" y="1828800"/>
            <a:ext cx="2194560" cy="1828800"/>
          </a:xfrm>
          <a:prstGeom prst="ellipse">
            <a:avLst/>
          </a:prstGeom>
          <a:solidFill>
            <a:srgbClr val="065A82">
              <a:alpha val="80000"/>
            </a:srgbClr>
          </a:solidFill>
          <a:ln w="2540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286000" y="22860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中间厚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边缘薄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对光有会聚作用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420624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应用：放大镜、远视眼镜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（放大镜原理详见3.3节）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0" y="1188720"/>
            <a:ext cx="5303520" cy="4754880"/>
          </a:xfrm>
          <a:prstGeom prst="roundRect">
            <a:avLst>
              <a:gd name="adj" fmla="val 2885"/>
            </a:avLst>
          </a:prstGeom>
          <a:solidFill>
            <a:srgbClr val="FFFFFF"/>
          </a:solidFill>
          <a:ln w="2540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6400800" y="1188720"/>
            <a:ext cx="5303520" cy="5486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0" y="123444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凹透镜（发散透镜）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7955280" y="1828800"/>
            <a:ext cx="2194560" cy="1828800"/>
          </a:xfrm>
          <a:prstGeom prst="ellipse">
            <a:avLst/>
          </a:prstGeom>
          <a:solidFill>
            <a:srgbClr val="DC2626">
              <a:alpha val="80000"/>
            </a:srgbClr>
          </a:solidFill>
          <a:ln w="2540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8686800" y="2194560"/>
            <a:ext cx="731520" cy="1097280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0F7FA"/>
            </a:solidFill>
            <a:prstDash val="solid"/>
            <a:head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8229600" y="22860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中间薄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边缘厚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67512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对光有发散作用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75120" y="42062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应用：近视眼镜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透镜的基本概念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3474720"/>
            <a:ext cx="1069848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5632704" y="2286000"/>
            <a:ext cx="914400" cy="2377440"/>
          </a:xfrm>
          <a:prstGeom prst="ellipse">
            <a:avLst/>
          </a:prstGeom>
          <a:solidFill>
            <a:srgbClr val="065A82">
              <a:alpha val="70000"/>
            </a:srgbClr>
          </a:solidFill>
          <a:ln w="2540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1371600" y="3474720"/>
            <a:ext cx="2286000" cy="0"/>
          </a:xfrm>
          <a:prstGeom prst="line">
            <a:avLst/>
          </a:prstGeom>
          <a:noFill/>
          <a:ln w="2540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8503920" y="3474720"/>
            <a:ext cx="2286000" cy="0"/>
          </a:xfrm>
          <a:prstGeom prst="line">
            <a:avLst/>
          </a:prstGeom>
          <a:noFill/>
          <a:ln w="2540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5724144" y="356616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光心 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686800" y="31089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主光轴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21424" y="31089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焦距 f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261104" y="31089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焦距 f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644384" y="3401568"/>
            <a:ext cx="146304" cy="146304"/>
          </a:xfrm>
          <a:prstGeom prst="ellipse">
            <a:avLst/>
          </a:prstGeom>
          <a:solidFill>
            <a:srgbClr val="F0C040"/>
          </a:solidFill>
          <a:ln/>
        </p:spPr>
      </p:sp>
      <p:sp>
        <p:nvSpPr>
          <p:cNvPr id="14" name="Shape 12"/>
          <p:cNvSpPr/>
          <p:nvPr/>
        </p:nvSpPr>
        <p:spPr>
          <a:xfrm>
            <a:off x="4352544" y="3401568"/>
            <a:ext cx="146304" cy="146304"/>
          </a:xfrm>
          <a:prstGeom prst="ellipse">
            <a:avLst/>
          </a:prstGeom>
          <a:solidFill>
            <a:srgbClr val="F0C040"/>
          </a:solidFill>
          <a:ln/>
        </p:spPr>
      </p:sp>
      <p:sp>
        <p:nvSpPr>
          <p:cNvPr id="15" name="Text 13"/>
          <p:cNvSpPr/>
          <p:nvPr/>
        </p:nvSpPr>
        <p:spPr>
          <a:xfrm>
            <a:off x="7644384" y="36118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169664" y="36118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F'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1005840"/>
            <a:ext cx="347472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1C7293"/>
            </a:solidFill>
            <a:prstDash val="solid"/>
            <a:head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457200" y="103327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光心 (O)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920240" y="1033272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透镜的中心，过光心的光传播方向不变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65760" y="1417320"/>
            <a:ext cx="347472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1C7293"/>
            </a:solidFill>
            <a:prstDash val="solid"/>
            <a:head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457200" y="144475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主光轴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920240" y="1444752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通过光心且垂直于透镜的直线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65760" y="1828800"/>
            <a:ext cx="347472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1C7293"/>
            </a:solidFill>
            <a:prstDash val="solid"/>
            <a:headEnd type="triangle" w="med" len="med"/>
          </a:ln>
        </p:spPr>
      </p:sp>
      <p:sp>
        <p:nvSpPr>
          <p:cNvPr id="24" name="Text 22"/>
          <p:cNvSpPr/>
          <p:nvPr/>
        </p:nvSpPr>
        <p:spPr>
          <a:xfrm>
            <a:off x="457200" y="18562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焦点 (F)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920240" y="1856232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平行于主光轴的光经凸透镜后会聚的点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65760" y="2240280"/>
            <a:ext cx="347472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1C7293"/>
            </a:solidFill>
            <a:prstDash val="solid"/>
            <a:headEnd type="triangle" w="med" len="med"/>
          </a:ln>
        </p:spPr>
      </p:sp>
      <p:sp>
        <p:nvSpPr>
          <p:cNvPr id="27" name="Text 25"/>
          <p:cNvSpPr/>
          <p:nvPr/>
        </p:nvSpPr>
        <p:spPr>
          <a:xfrm>
            <a:off x="457200" y="226771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焦距 (f)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920240" y="2267712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焦点到光心的距离，OF = OF'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772400" y="548640"/>
            <a:ext cx="3840480" cy="1371600"/>
          </a:xfrm>
          <a:prstGeom prst="roundRect">
            <a:avLst>
              <a:gd name="adj" fmla="val 6667"/>
            </a:avLst>
          </a:prstGeom>
          <a:solidFill>
            <a:srgbClr val="FFF9E6"/>
          </a:solidFill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30" name="Text 28"/>
          <p:cNvSpPr/>
          <p:nvPr/>
        </p:nvSpPr>
        <p:spPr>
          <a:xfrm>
            <a:off x="7955280" y="59436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关键公式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955280" y="914400"/>
            <a:ext cx="3474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OF = OF' = f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（透镜两侧焦距相等）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 越大 → 会聚/发散能力越弱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凸透镜对光的作用 — 会聚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3657600"/>
            <a:ext cx="112471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5632704" y="2286000"/>
            <a:ext cx="914400" cy="2743200"/>
          </a:xfrm>
          <a:prstGeom prst="ellipse">
            <a:avLst/>
          </a:prstGeom>
          <a:solidFill>
            <a:srgbClr val="065A82">
              <a:alpha val="70000"/>
            </a:srgbClr>
          </a:solidFill>
          <a:ln w="2540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731520" y="27432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731520" y="32004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731520" y="36576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731520" y="41148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1" name="Shape 9"/>
          <p:cNvSpPr/>
          <p:nvPr/>
        </p:nvSpPr>
        <p:spPr>
          <a:xfrm>
            <a:off x="731520" y="45720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6547104" y="2743200"/>
            <a:ext cx="1371600" cy="91440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6547104" y="3200400"/>
            <a:ext cx="1371600" cy="45720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6547104" y="3657600"/>
            <a:ext cx="1371600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6547104" y="4114800"/>
            <a:ext cx="1371600" cy="-45720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6547104" y="4572000"/>
            <a:ext cx="1371600" cy="-91440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7827264" y="3566160"/>
            <a:ext cx="182880" cy="18288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18" name="Text 16"/>
          <p:cNvSpPr/>
          <p:nvPr/>
        </p:nvSpPr>
        <p:spPr>
          <a:xfrm>
            <a:off x="7827264" y="37947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7200" y="56692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FFF9E6"/>
          </a:solidFill>
          <a:ln w="1270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20" name="Text 18"/>
          <p:cNvSpPr/>
          <p:nvPr/>
        </p:nvSpPr>
        <p:spPr>
          <a:xfrm>
            <a:off x="640080" y="57150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🌟 凸透镜对光有会聚作用 — 平行于主光轴的光经凸透镜后会聚于焦点 F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凹透镜对光的作用 — 发散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3657600"/>
            <a:ext cx="112471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5632704" y="2286000"/>
            <a:ext cx="914400" cy="2743200"/>
          </a:xfrm>
          <a:prstGeom prst="ellipse">
            <a:avLst/>
          </a:prstGeom>
          <a:solidFill>
            <a:srgbClr val="DC2626">
              <a:alpha val="70000"/>
            </a:srgbClr>
          </a:solidFill>
          <a:ln w="2540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5907024" y="2926080"/>
            <a:ext cx="365760" cy="1463040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0F7FA"/>
            </a:solidFill>
            <a:prstDash val="solid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731520" y="27432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731520" y="32004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731520" y="36576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1" name="Shape 9"/>
          <p:cNvSpPr/>
          <p:nvPr/>
        </p:nvSpPr>
        <p:spPr>
          <a:xfrm>
            <a:off x="731520" y="41148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731520" y="4572000"/>
            <a:ext cx="4901184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6547104" y="2743200"/>
            <a:ext cx="2743200" cy="-73152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6547104" y="3200400"/>
            <a:ext cx="2743200" cy="-36576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6547104" y="3657600"/>
            <a:ext cx="2743200" cy="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6547104" y="4114800"/>
            <a:ext cx="2743200" cy="36576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6547104" y="4572000"/>
            <a:ext cx="2743200" cy="731520"/>
          </a:xfrm>
          <a:prstGeom prst="line">
            <a:avLst/>
          </a:prstGeom>
          <a:noFill/>
          <a:ln w="1905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18" name="Shape 16"/>
          <p:cNvSpPr/>
          <p:nvPr/>
        </p:nvSpPr>
        <p:spPr>
          <a:xfrm>
            <a:off x="5632704" y="2743200"/>
            <a:ext cx="1371600" cy="1280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19" name="Shape 17"/>
          <p:cNvSpPr/>
          <p:nvPr/>
        </p:nvSpPr>
        <p:spPr>
          <a:xfrm>
            <a:off x="5632704" y="3200400"/>
            <a:ext cx="1371600" cy="64008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5632704" y="4114800"/>
            <a:ext cx="1371600" cy="-64008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5632704" y="4572000"/>
            <a:ext cx="1371600" cy="-1280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22" name="Shape 20"/>
          <p:cNvSpPr/>
          <p:nvPr/>
        </p:nvSpPr>
        <p:spPr>
          <a:xfrm>
            <a:off x="4169664" y="3566160"/>
            <a:ext cx="182880" cy="18288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23" name="Text 21"/>
          <p:cNvSpPr/>
          <p:nvPr/>
        </p:nvSpPr>
        <p:spPr>
          <a:xfrm>
            <a:off x="3712464" y="3794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(虚焦点)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56692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FFF9E6"/>
          </a:solidFill>
          <a:ln w="12700">
            <a:solidFill>
              <a:srgbClr val="F0C040"/>
            </a:solidFill>
            <a:prstDash val="solid"/>
            <a:headEnd type="triangle" w="med" len="med"/>
          </a:ln>
        </p:spPr>
      </p:sp>
      <p:sp>
        <p:nvSpPr>
          <p:cNvPr id="25" name="Text 23"/>
          <p:cNvSpPr/>
          <p:nvPr/>
        </p:nvSpPr>
        <p:spPr>
          <a:xfrm>
            <a:off x="640080" y="57150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🌟 凹透镜对光有发散作用 — 平行于主光轴的光经凹透镜后发散，反向延长线过虚焦点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三条特殊光线 — 凸透镜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457200" y="1188720"/>
            <a:ext cx="3566160" cy="41148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平行于主光轴 → 过焦点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1828800" y="1828800"/>
            <a:ext cx="548640" cy="1463040"/>
          </a:xfrm>
          <a:prstGeom prst="ellipse">
            <a:avLst/>
          </a:prstGeom>
          <a:solidFill>
            <a:srgbClr val="065A82">
              <a:alpha val="70000"/>
            </a:srgbClr>
          </a:solidFill>
          <a:ln w="1905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640080" y="2103120"/>
            <a:ext cx="1188720" cy="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1" name="Shape 9"/>
          <p:cNvSpPr/>
          <p:nvPr/>
        </p:nvSpPr>
        <p:spPr>
          <a:xfrm>
            <a:off x="2377440" y="2103120"/>
            <a:ext cx="914400" cy="45720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3200400" y="2468880"/>
            <a:ext cx="137160" cy="13716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13" name="Text 11"/>
          <p:cNvSpPr/>
          <p:nvPr/>
        </p:nvSpPr>
        <p:spPr>
          <a:xfrm>
            <a:off x="3200400" y="26517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29768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4297680" y="1188720"/>
            <a:ext cx="3566160" cy="41148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38912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过光心 → 方向不变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38912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18" name="Shape 16"/>
          <p:cNvSpPr/>
          <p:nvPr/>
        </p:nvSpPr>
        <p:spPr>
          <a:xfrm>
            <a:off x="5669280" y="1828800"/>
            <a:ext cx="548640" cy="1463040"/>
          </a:xfrm>
          <a:prstGeom prst="ellipse">
            <a:avLst/>
          </a:prstGeom>
          <a:solidFill>
            <a:srgbClr val="065A82">
              <a:alpha val="70000"/>
            </a:srgbClr>
          </a:solidFill>
          <a:ln w="1905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19" name="Shape 17"/>
          <p:cNvSpPr/>
          <p:nvPr/>
        </p:nvSpPr>
        <p:spPr>
          <a:xfrm>
            <a:off x="4754880" y="2194560"/>
            <a:ext cx="2286000" cy="73152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813816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8138160" y="1188720"/>
            <a:ext cx="3566160" cy="4114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过焦点 → 平行射出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22960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24" name="Shape 22"/>
          <p:cNvSpPr/>
          <p:nvPr/>
        </p:nvSpPr>
        <p:spPr>
          <a:xfrm>
            <a:off x="9509760" y="1828800"/>
            <a:ext cx="548640" cy="1463040"/>
          </a:xfrm>
          <a:prstGeom prst="ellipse">
            <a:avLst/>
          </a:prstGeom>
          <a:solidFill>
            <a:srgbClr val="065A82">
              <a:alpha val="70000"/>
            </a:srgbClr>
          </a:solidFill>
          <a:ln w="19050">
            <a:solidFill>
              <a:srgbClr val="065A82"/>
            </a:solidFill>
            <a:prstDash val="solid"/>
            <a:headEnd type="triangle" w="med" len="med"/>
          </a:ln>
        </p:spPr>
      </p:sp>
      <p:sp>
        <p:nvSpPr>
          <p:cNvPr id="25" name="Shape 23"/>
          <p:cNvSpPr/>
          <p:nvPr/>
        </p:nvSpPr>
        <p:spPr>
          <a:xfrm>
            <a:off x="8321040" y="2834640"/>
            <a:ext cx="1188720" cy="-27432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10058400" y="2560320"/>
            <a:ext cx="1097280" cy="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8321040" y="2743200"/>
            <a:ext cx="137160" cy="13716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28" name="Text 26"/>
          <p:cNvSpPr/>
          <p:nvPr/>
        </p:nvSpPr>
        <p:spPr>
          <a:xfrm>
            <a:off x="8321040" y="29260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三条特殊光线 — 凹透镜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6" name="Shape 4"/>
          <p:cNvSpPr/>
          <p:nvPr/>
        </p:nvSpPr>
        <p:spPr>
          <a:xfrm>
            <a:off x="457200" y="1188720"/>
            <a:ext cx="3566160" cy="41148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平行于主光轴 → 折射后反向延长线过虚焦点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1828800" y="1828800"/>
            <a:ext cx="548640" cy="1463040"/>
          </a:xfrm>
          <a:prstGeom prst="ellipse">
            <a:avLst/>
          </a:prstGeom>
          <a:solidFill>
            <a:srgbClr val="DC2626">
              <a:alpha val="70000"/>
            </a:srgbClr>
          </a:solidFill>
          <a:ln w="1905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2011680" y="2194560"/>
            <a:ext cx="182880" cy="731520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0F7FA"/>
            </a:solidFill>
            <a:prstDash val="solid"/>
            <a:headEnd type="triangle" w="med" len="med"/>
          </a:ln>
        </p:spPr>
      </p:sp>
      <p:sp>
        <p:nvSpPr>
          <p:cNvPr id="11" name="Shape 9"/>
          <p:cNvSpPr/>
          <p:nvPr/>
        </p:nvSpPr>
        <p:spPr>
          <a:xfrm>
            <a:off x="640080" y="2194560"/>
            <a:ext cx="1188720" cy="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2377440" y="2194560"/>
            <a:ext cx="1097280" cy="-36576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1828800" y="2194560"/>
            <a:ext cx="-731520" cy="27432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1097280" y="2377440"/>
            <a:ext cx="137160" cy="13716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29768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4297680" y="1188720"/>
            <a:ext cx="3566160" cy="41148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8" name="Text 16"/>
          <p:cNvSpPr/>
          <p:nvPr/>
        </p:nvSpPr>
        <p:spPr>
          <a:xfrm>
            <a:off x="438912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过光心 → 方向不变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38912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5669280" y="1828800"/>
            <a:ext cx="548640" cy="1463040"/>
          </a:xfrm>
          <a:prstGeom prst="ellipse">
            <a:avLst/>
          </a:prstGeom>
          <a:solidFill>
            <a:srgbClr val="DC2626">
              <a:alpha val="70000"/>
            </a:srgbClr>
          </a:solidFill>
          <a:ln w="1905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5852160" y="2194560"/>
            <a:ext cx="182880" cy="731520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0F7FA"/>
            </a:solidFill>
            <a:prstDash val="solid"/>
            <a:headEnd type="triangle" w="med" len="med"/>
          </a:ln>
        </p:spPr>
      </p:sp>
      <p:sp>
        <p:nvSpPr>
          <p:cNvPr id="22" name="Shape 20"/>
          <p:cNvSpPr/>
          <p:nvPr/>
        </p:nvSpPr>
        <p:spPr>
          <a:xfrm>
            <a:off x="4754880" y="2286000"/>
            <a:ext cx="2286000" cy="54864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  <a:headEnd type="triangle" w="med" len="med"/>
          </a:ln>
        </p:spPr>
      </p:sp>
      <p:sp>
        <p:nvSpPr>
          <p:cNvPr id="23" name="Shape 21"/>
          <p:cNvSpPr/>
          <p:nvPr/>
        </p:nvSpPr>
        <p:spPr>
          <a:xfrm>
            <a:off x="8138160" y="1188720"/>
            <a:ext cx="3566160" cy="457200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  <a:headEnd type="triangle" w="med" len="med"/>
          </a:ln>
        </p:spPr>
      </p:sp>
      <p:sp>
        <p:nvSpPr>
          <p:cNvPr id="24" name="Shape 22"/>
          <p:cNvSpPr/>
          <p:nvPr/>
        </p:nvSpPr>
        <p:spPr>
          <a:xfrm>
            <a:off x="8138160" y="1188720"/>
            <a:ext cx="3566160" cy="4114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0" y="1207008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指向虚焦点 → 平行射出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229600" y="2560320"/>
            <a:ext cx="320040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dash"/>
            <a:head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9509760" y="1828800"/>
            <a:ext cx="548640" cy="1463040"/>
          </a:xfrm>
          <a:prstGeom prst="ellipse">
            <a:avLst/>
          </a:prstGeom>
          <a:solidFill>
            <a:srgbClr val="DC2626">
              <a:alpha val="70000"/>
            </a:srgbClr>
          </a:solidFill>
          <a:ln w="19050">
            <a:solidFill>
              <a:srgbClr val="DC2626"/>
            </a:solidFill>
            <a:prstDash val="solid"/>
            <a:head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9692640" y="2194560"/>
            <a:ext cx="182880" cy="731520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0F7FA"/>
            </a:solidFill>
            <a:prstDash val="solid"/>
            <a:headEnd type="triangle" w="med" len="med"/>
          </a:ln>
        </p:spPr>
      </p:sp>
      <p:sp>
        <p:nvSpPr>
          <p:cNvPr id="29" name="Shape 27"/>
          <p:cNvSpPr/>
          <p:nvPr/>
        </p:nvSpPr>
        <p:spPr>
          <a:xfrm>
            <a:off x="8595360" y="2834640"/>
            <a:ext cx="914400" cy="-27432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10058400" y="2560320"/>
            <a:ext cx="1097280" cy="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31" name="Shape 29"/>
          <p:cNvSpPr/>
          <p:nvPr/>
        </p:nvSpPr>
        <p:spPr>
          <a:xfrm>
            <a:off x="8595360" y="2743200"/>
            <a:ext cx="137160" cy="13716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32" name="Text 30"/>
          <p:cNvSpPr/>
          <p:nvPr/>
        </p:nvSpPr>
        <p:spPr>
          <a:xfrm>
            <a:off x="8595360" y="29260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515600" y="137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D5E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8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11612880" cy="914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5156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中间厚、边缘薄的透镜是？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135331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凹透镜    B. 凸透镜    C. 平面镜    D. 三棱镜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0" y="135331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160020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凸透镜的特征：中间厚、边缘薄，对光有会聚作用。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74320" y="1965960"/>
            <a:ext cx="11612880" cy="9144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01168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凸透镜对光有（  ）作用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231343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发散    B. 会聚    C. 反射    D. 折射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0" y="231343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256032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凸透镜又叫会聚透镜，对光有会聚作用。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11612880" cy="914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18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下列透镜中，对光有发散作用的是？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32735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凸透镜    B. 凹透镜    C. 平面镜    D. 三棱镜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601200" y="32735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352044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凹透镜对光有发散作用，又称发散透镜。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3886200"/>
            <a:ext cx="11612880" cy="91440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93192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关于透镜的焦点，下列说法正确的是？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233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凹透镜没有焦点    B. 凸透镜的焦点是虚焦点    C. 凹透镜的焦点是虚焦点    D. 焦点到透镜的距离叫物距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601200" y="423367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448056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凹透镜的焦点是虚焦点（反向延长线的交点），凸透镜的焦点是实焦点。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4846320"/>
            <a:ext cx="11612880" cy="914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892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过光心的光线经过透镜后？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51937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会聚于焦点    B. 平行射出    C. 传播方向不变    D. 发散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9601200" y="51937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57200" y="544068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过光心的光线传播方向不变，这是透镜的三条特殊光线之一。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2026-08-01T08:15:47Z</dcterms:created>
  <dcterms:modified xsi:type="dcterms:W3CDTF">2026-08-01T08:15:47Z</dcterms:modified>
</cp:coreProperties>
</file>