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109728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4736592"/>
            <a:ext cx="12192000" cy="73152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09728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3.1 光的折射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731520" y="210312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苏科版物理 · 八年级上册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292608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光的折射定律  ·  折射现象  ·  光路可逆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772400" y="438912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/ 8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77724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生活中的折射现象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772400" y="1828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8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57200" y="1097280"/>
            <a:ext cx="2560320" cy="1828800"/>
          </a:xfrm>
          <a:prstGeom prst="roundRect">
            <a:avLst>
              <a:gd name="adj" fmla="val 7500"/>
            </a:avLst>
          </a:prstGeom>
          <a:solidFill>
            <a:srgbClr val="F8F7FF"/>
          </a:solidFill>
          <a:ln w="12700">
            <a:solidFill>
              <a:srgbClr val="7C3AED"/>
            </a:solidFill>
            <a:prstDash val="solid"/>
            <a:headEnd type="triangle" w="med" len="med"/>
          </a:ln>
        </p:spPr>
      </p:sp>
      <p:sp>
        <p:nvSpPr>
          <p:cNvPr id="7" name="Text 5"/>
          <p:cNvSpPr/>
          <p:nvPr/>
        </p:nvSpPr>
        <p:spPr>
          <a:xfrm>
            <a:off x="457200" y="123444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🥢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594360" y="173736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293B"/>
                </a:solidFill>
              </a:rPr>
              <a:t>筷子"折断"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94360" y="214884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筷子插入水中，看起来像被折断了一样。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91840" y="1097280"/>
            <a:ext cx="2560320" cy="1828800"/>
          </a:xfrm>
          <a:prstGeom prst="roundRect">
            <a:avLst>
              <a:gd name="adj" fmla="val 7500"/>
            </a:avLst>
          </a:prstGeom>
          <a:solidFill>
            <a:srgbClr val="F8F7FF"/>
          </a:solidFill>
          <a:ln w="12700">
            <a:solidFill>
              <a:srgbClr val="7C3AED"/>
            </a:solidFill>
            <a:prstDash val="solid"/>
            <a:headEnd type="triangle" w="med" len="med"/>
          </a:ln>
        </p:spPr>
      </p:sp>
      <p:sp>
        <p:nvSpPr>
          <p:cNvPr id="11" name="Text 9"/>
          <p:cNvSpPr/>
          <p:nvPr/>
        </p:nvSpPr>
        <p:spPr>
          <a:xfrm>
            <a:off x="3291840" y="123444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🏊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3429000" y="173736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293B"/>
                </a:solidFill>
              </a:rPr>
              <a:t>池水变浅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429000" y="214884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游泳池的水看起来比实际更浅。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126480" y="1097280"/>
            <a:ext cx="2560320" cy="1828800"/>
          </a:xfrm>
          <a:prstGeom prst="roundRect">
            <a:avLst>
              <a:gd name="adj" fmla="val 7500"/>
            </a:avLst>
          </a:prstGeom>
          <a:solidFill>
            <a:srgbClr val="F8F7FF"/>
          </a:solidFill>
          <a:ln w="12700">
            <a:solidFill>
              <a:srgbClr val="7C3AED"/>
            </a:solidFill>
            <a:prstDash val="solid"/>
            <a:headEnd type="triangle" w="med" len="med"/>
          </a:ln>
        </p:spPr>
      </p:sp>
      <p:sp>
        <p:nvSpPr>
          <p:cNvPr id="15" name="Text 13"/>
          <p:cNvSpPr/>
          <p:nvPr/>
        </p:nvSpPr>
        <p:spPr>
          <a:xfrm>
            <a:off x="6126480" y="123444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🏜️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6263640" y="173736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293B"/>
                </a:solidFill>
              </a:rPr>
              <a:t>海市蜃楼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263640" y="214884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沙漠或海面上出现的虚幻景象。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1097280" y="3200400"/>
            <a:ext cx="2743200" cy="0"/>
          </a:xfrm>
          <a:prstGeom prst="line">
            <a:avLst/>
          </a:prstGeom>
          <a:noFill/>
          <a:ln w="25400">
            <a:solidFill>
              <a:srgbClr val="3B82F6"/>
            </a:solidFill>
            <a:prstDash val="solid"/>
            <a:headEnd type="triangle" w="med" len="med"/>
          </a:ln>
        </p:spPr>
      </p:sp>
      <p:sp>
        <p:nvSpPr>
          <p:cNvPr id="19" name="Text 17"/>
          <p:cNvSpPr/>
          <p:nvPr/>
        </p:nvSpPr>
        <p:spPr>
          <a:xfrm>
            <a:off x="914400" y="30175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B82F6"/>
                </a:solidFill>
              </a:rPr>
              <a:t>水面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011680" y="35661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实际位置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2011680" y="29260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97316"/>
                </a:solidFill>
              </a:rPr>
              <a:t>看到的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029200" y="3200400"/>
            <a:ext cx="3657600" cy="1371600"/>
          </a:xfrm>
          <a:prstGeom prst="roundRect">
            <a:avLst>
              <a:gd name="adj" fmla="val 6667"/>
            </a:avLst>
          </a:prstGeom>
          <a:solidFill>
            <a:srgbClr val="EDE9FE"/>
          </a:solidFill>
          <a:ln/>
        </p:spPr>
      </p:sp>
      <p:sp>
        <p:nvSpPr>
          <p:cNvPr id="23" name="Text 21"/>
          <p:cNvSpPr/>
          <p:nvPr/>
        </p:nvSpPr>
        <p:spPr>
          <a:xfrm>
            <a:off x="5212080" y="329184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</a:rPr>
              <a:t>💡 思考：为什么会出现这些现象？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212080" y="3749040"/>
            <a:ext cx="3291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</a:rPr>
              <a:t>光从一种介质进入另一种介质时，传播方向会发生偏折。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48640" y="4526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77724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折射定律——基本概念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772400" y="1828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8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57200" y="1005840"/>
            <a:ext cx="4114800" cy="3017520"/>
          </a:xfrm>
          <a:prstGeom prst="rect">
            <a:avLst>
              <a:gd name="adj" fmla="val 3030"/>
            </a:avLst>
          </a:prstGeom>
          <a:solidFill>
            <a:srgbClr val="F8F7FF"/>
          </a:solidFill>
          <a:ln w="12700">
            <a:solidFill>
              <a:srgbClr val="7C3AED"/>
            </a:solidFill>
            <a:prstDash val="solid"/>
            <a:headEnd type="triangle" w="med" len="med"/>
          </a:ln>
        </p:spPr>
      </p:sp>
      <p:sp>
        <p:nvSpPr>
          <p:cNvPr id="7" name="Shape 5"/>
          <p:cNvSpPr/>
          <p:nvPr/>
        </p:nvSpPr>
        <p:spPr>
          <a:xfrm>
            <a:off x="457200" y="2926080"/>
            <a:ext cx="4114800" cy="1097280"/>
          </a:xfrm>
          <a:prstGeom prst="rect">
            <a:avLst/>
          </a:prstGeom>
          <a:solidFill>
            <a:srgbClr val="D4E6F1"/>
          </a:solidFill>
          <a:ln/>
        </p:spPr>
      </p:sp>
      <p:sp>
        <p:nvSpPr>
          <p:cNvPr id="8" name="Text 6"/>
          <p:cNvSpPr/>
          <p:nvPr/>
        </p:nvSpPr>
        <p:spPr>
          <a:xfrm>
            <a:off x="2011680" y="32004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65A82"/>
                </a:solidFill>
              </a:rPr>
              <a:t>水/玻璃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1005840"/>
            <a:ext cx="4114800" cy="1920240"/>
          </a:xfrm>
          <a:prstGeom prst="rect">
            <a:avLst/>
          </a:prstGeom>
          <a:solidFill>
            <a:srgbClr val="EDE9FE"/>
          </a:solidFill>
          <a:ln/>
        </p:spPr>
      </p:sp>
      <p:sp>
        <p:nvSpPr>
          <p:cNvPr id="10" name="Text 8"/>
          <p:cNvSpPr/>
          <p:nvPr/>
        </p:nvSpPr>
        <p:spPr>
          <a:xfrm>
            <a:off x="2011680" y="109728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7C3AED"/>
                </a:solidFill>
              </a:rPr>
              <a:t>空气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2926080"/>
            <a:ext cx="4114800" cy="0"/>
          </a:xfrm>
          <a:prstGeom prst="line">
            <a:avLst/>
          </a:prstGeom>
          <a:noFill/>
          <a:ln w="25400">
            <a:solidFill>
              <a:srgbClr val="1E293B"/>
            </a:solidFill>
            <a:prstDash val="solid"/>
            <a:headEnd type="triangle" w="med" len="med"/>
          </a:ln>
        </p:spPr>
      </p:sp>
      <p:sp>
        <p:nvSpPr>
          <p:cNvPr id="12" name="Shape 10"/>
          <p:cNvSpPr/>
          <p:nvPr/>
        </p:nvSpPr>
        <p:spPr>
          <a:xfrm>
            <a:off x="2514600" y="1005840"/>
            <a:ext cx="0" cy="3017520"/>
          </a:xfrm>
          <a:prstGeom prst="line">
            <a:avLst/>
          </a:prstGeom>
          <a:noFill/>
          <a:ln w="12700">
            <a:solidFill>
              <a:srgbClr val="64748B"/>
            </a:solidFill>
            <a:prstDash val="dash"/>
            <a:headEnd type="triangle" w="med" len="med"/>
          </a:ln>
        </p:spPr>
      </p:sp>
      <p:sp>
        <p:nvSpPr>
          <p:cNvPr id="13" name="Text 11"/>
          <p:cNvSpPr/>
          <p:nvPr/>
        </p:nvSpPr>
        <p:spPr>
          <a:xfrm>
            <a:off x="2377440" y="9144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377440" y="39319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N'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31520" y="1188720"/>
            <a:ext cx="1783080" cy="1737360"/>
          </a:xfrm>
          <a:prstGeom prst="line">
            <a:avLst/>
          </a:prstGeom>
          <a:noFill/>
          <a:ln w="31750">
            <a:solidFill>
              <a:srgbClr val="F97316"/>
            </a:solidFill>
            <a:prstDash val="solid"/>
            <a:headEnd type="triangle" w="med" len="med"/>
          </a:ln>
        </p:spPr>
      </p:sp>
      <p:sp>
        <p:nvSpPr>
          <p:cNvPr id="16" name="Text 14"/>
          <p:cNvSpPr/>
          <p:nvPr/>
        </p:nvSpPr>
        <p:spPr>
          <a:xfrm>
            <a:off x="548640" y="164592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97316"/>
                </a:solidFill>
              </a:rPr>
              <a:t>入射光线 AO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2514600" y="2926080"/>
            <a:ext cx="1645920" cy="914400"/>
          </a:xfrm>
          <a:prstGeom prst="line">
            <a:avLst/>
          </a:prstGeom>
          <a:noFill/>
          <a:ln w="31750">
            <a:solidFill>
              <a:srgbClr val="10B981"/>
            </a:solidFill>
            <a:prstDash val="solid"/>
            <a:headEnd type="triangle" w="med" len="med"/>
          </a:ln>
        </p:spPr>
      </p:sp>
      <p:sp>
        <p:nvSpPr>
          <p:cNvPr id="18" name="Text 16"/>
          <p:cNvSpPr/>
          <p:nvPr/>
        </p:nvSpPr>
        <p:spPr>
          <a:xfrm>
            <a:off x="3474720" y="32004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0B981"/>
                </a:solidFill>
              </a:rPr>
              <a:t>折射光线 OB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194560" y="16459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97316"/>
                </a:solidFill>
              </a:rPr>
              <a:t>i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560320" y="32004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0B981"/>
                </a:solidFill>
              </a:rPr>
              <a:t>r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846320" y="100584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93B"/>
                </a:solidFill>
              </a:rPr>
              <a:t>入射光线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492240" y="100584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从光源射向界面的光线 (AO)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846320" y="1389888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93B"/>
                </a:solidFill>
              </a:rPr>
              <a:t>折射光线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492240" y="1389888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进入另一种介质后偏折的光线 (OB)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846320" y="1773936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93B"/>
                </a:solidFill>
              </a:rPr>
              <a:t>法线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492240" y="1773936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过入射点垂直于界面的虚线 (NN')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46320" y="2157984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93B"/>
                </a:solidFill>
              </a:rPr>
              <a:t>入射角 i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492240" y="2157984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入射光线与法线的夹角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46320" y="2542032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93B"/>
                </a:solidFill>
              </a:rPr>
              <a:t>折射角 r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492240" y="2542032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折射光线与法线的夹角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846320" y="3017520"/>
            <a:ext cx="4114800" cy="1188720"/>
          </a:xfrm>
          <a:prstGeom prst="roundRect">
            <a:avLst>
              <a:gd name="adj" fmla="val 9231"/>
            </a:avLst>
          </a:prstGeom>
          <a:solidFill>
            <a:srgbClr val="FFF7ED"/>
          </a:solidFill>
          <a:ln w="25400">
            <a:solidFill>
              <a:srgbClr val="F97316"/>
            </a:solidFill>
            <a:prstDash val="solid"/>
            <a:headEnd type="triangle" w="med" len="med"/>
          </a:ln>
        </p:spPr>
      </p:sp>
      <p:sp>
        <p:nvSpPr>
          <p:cNvPr id="32" name="Text 30"/>
          <p:cNvSpPr/>
          <p:nvPr/>
        </p:nvSpPr>
        <p:spPr>
          <a:xfrm>
            <a:off x="5029200" y="306324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7316"/>
                </a:solidFill>
              </a:rPr>
              <a:t>🌟 记忆口诀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5029200" y="33832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</a:rPr>
              <a:t>「空气中的角大」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5029200" y="370332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光从空气→水/玻璃：折射角 &lt; 入射角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光从水/玻璃→空气：折射角 &gt; 入射角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E293B"/>
                </a:solidFill>
              </a:rPr>
              <a:t>垂直入射时：传播方向不变，折射角 = 入射角 = 0°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457200" y="416052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93B"/>
                </a:solidFill>
              </a:rPr>
              <a:t>结论：光从一种介质斜射入另一种介质时，传播方向发生偏折，这种现象叫做光的折射。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48640" y="4526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77724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折射定律——三条规律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772400" y="1828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8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731520" y="1005840"/>
            <a:ext cx="7680960" cy="1097280"/>
          </a:xfrm>
          <a:prstGeom prst="roundRect">
            <a:avLst>
              <a:gd name="adj" fmla="val 8333"/>
            </a:avLst>
          </a:prstGeom>
          <a:solidFill>
            <a:srgbClr val="F8F7FF"/>
          </a:solidFill>
          <a:ln w="19050">
            <a:solidFill>
              <a:srgbClr val="3B82F6"/>
            </a:solidFill>
            <a:prstDash val="solid"/>
            <a:headEnd type="triangle" w="med" len="med"/>
          </a:ln>
        </p:spPr>
      </p:sp>
      <p:sp>
        <p:nvSpPr>
          <p:cNvPr id="7" name="Shape 5"/>
          <p:cNvSpPr/>
          <p:nvPr/>
        </p:nvSpPr>
        <p:spPr>
          <a:xfrm>
            <a:off x="731520" y="1005840"/>
            <a:ext cx="73152" cy="1097280"/>
          </a:xfrm>
          <a:prstGeom prst="rect">
            <a:avLst/>
          </a:prstGeom>
          <a:solidFill>
            <a:srgbClr val="3B82F6"/>
          </a:solidFill>
          <a:ln/>
        </p:spPr>
      </p:sp>
      <p:sp>
        <p:nvSpPr>
          <p:cNvPr id="8" name="Text 6"/>
          <p:cNvSpPr/>
          <p:nvPr/>
        </p:nvSpPr>
        <p:spPr>
          <a:xfrm>
            <a:off x="1005840" y="114300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B82F6"/>
                </a:solidFill>
              </a:rPr>
              <a:t>01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645920" y="11430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</a:rPr>
              <a:t>📐 三线共面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645920" y="150876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</a:rPr>
              <a:t>折射光线、入射光线和法线在同一平面内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31520" y="2286000"/>
            <a:ext cx="7680960" cy="1097280"/>
          </a:xfrm>
          <a:prstGeom prst="roundRect">
            <a:avLst>
              <a:gd name="adj" fmla="val 8333"/>
            </a:avLst>
          </a:prstGeom>
          <a:solidFill>
            <a:srgbClr val="F8F7FF"/>
          </a:solidFill>
          <a:ln w="19050">
            <a:solidFill>
              <a:srgbClr val="10B981"/>
            </a:solidFill>
            <a:prstDash val="solid"/>
            <a:headEnd type="triangle" w="med" len="med"/>
          </a:ln>
        </p:spPr>
      </p:sp>
      <p:sp>
        <p:nvSpPr>
          <p:cNvPr id="12" name="Shape 10"/>
          <p:cNvSpPr/>
          <p:nvPr/>
        </p:nvSpPr>
        <p:spPr>
          <a:xfrm>
            <a:off x="731520" y="2286000"/>
            <a:ext cx="73152" cy="1097280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13" name="Text 11"/>
          <p:cNvSpPr/>
          <p:nvPr/>
        </p:nvSpPr>
        <p:spPr>
          <a:xfrm>
            <a:off x="1005840" y="242316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0B981"/>
                </a:solidFill>
              </a:rPr>
              <a:t>02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645920" y="24231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</a:rPr>
              <a:t>↔️ 两线分居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645920" y="278892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</a:rPr>
              <a:t>折射光线和入射光线分别位于法线的两侧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3566160"/>
            <a:ext cx="7680960" cy="1097280"/>
          </a:xfrm>
          <a:prstGeom prst="roundRect">
            <a:avLst>
              <a:gd name="adj" fmla="val 8333"/>
            </a:avLst>
          </a:prstGeom>
          <a:solidFill>
            <a:srgbClr val="F8F7FF"/>
          </a:solidFill>
          <a:ln w="19050">
            <a:solidFill>
              <a:srgbClr val="F97316"/>
            </a:solidFill>
            <a:prstDash val="solid"/>
            <a:headEnd type="triangle" w="med" len="med"/>
          </a:ln>
        </p:spPr>
      </p:sp>
      <p:sp>
        <p:nvSpPr>
          <p:cNvPr id="17" name="Shape 15"/>
          <p:cNvSpPr/>
          <p:nvPr/>
        </p:nvSpPr>
        <p:spPr>
          <a:xfrm>
            <a:off x="731520" y="3566160"/>
            <a:ext cx="73152" cy="109728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8" name="Text 16"/>
          <p:cNvSpPr/>
          <p:nvPr/>
        </p:nvSpPr>
        <p:spPr>
          <a:xfrm>
            <a:off x="1005840" y="370332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97316"/>
                </a:solidFill>
              </a:rPr>
              <a:t>03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645920" y="37033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</a:rPr>
              <a:t>📏 角度关系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645920" y="406908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</a:rPr>
              <a:t>空气→水/玻璃：折射角 &lt; 入射角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</a:rPr>
              <a:t>水/玻璃→空气：折射角 &gt; 入射角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</a:rPr>
              <a:t>垂直入射：传播方向不变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2286000" y="3977640"/>
            <a:ext cx="4572000" cy="502920"/>
          </a:xfrm>
          <a:prstGeom prst="roundRect">
            <a:avLst>
              <a:gd name="adj" fmla="val 18182"/>
            </a:avLst>
          </a:prstGeom>
          <a:solidFill>
            <a:srgbClr val="EDE9FE"/>
          </a:solidFill>
          <a:ln w="12700">
            <a:solidFill>
              <a:srgbClr val="7C3AED"/>
            </a:solidFill>
            <a:prstDash val="solid"/>
            <a:headEnd type="triangle" w="med" len="med"/>
          </a:ln>
        </p:spPr>
      </p:sp>
      <p:sp>
        <p:nvSpPr>
          <p:cNvPr id="22" name="Text 20"/>
          <p:cNvSpPr/>
          <p:nvPr/>
        </p:nvSpPr>
        <p:spPr>
          <a:xfrm>
            <a:off x="2468880" y="402336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</a:rPr>
              <a:t>🎯 记忆口诀：三线共面，两线分居，空气中角大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48640" y="4526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77724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折射光路图——两种介质对比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772400" y="1828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8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65760" y="1005840"/>
            <a:ext cx="4023360" cy="3474720"/>
          </a:xfrm>
          <a:prstGeom prst="roundRect">
            <a:avLst>
              <a:gd name="adj" fmla="val 2632"/>
            </a:avLst>
          </a:prstGeom>
          <a:solidFill>
            <a:srgbClr val="F8F7FF"/>
          </a:solidFill>
          <a:ln w="12700">
            <a:solidFill>
              <a:srgbClr val="3B82F6"/>
            </a:solidFill>
            <a:prstDash val="solid"/>
            <a:headEnd type="triangle" w="med" len="med"/>
          </a:ln>
        </p:spPr>
      </p:sp>
      <p:sp>
        <p:nvSpPr>
          <p:cNvPr id="7" name="Text 5"/>
          <p:cNvSpPr/>
          <p:nvPr/>
        </p:nvSpPr>
        <p:spPr>
          <a:xfrm>
            <a:off x="548640" y="10972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7C3AED"/>
                </a:solidFill>
              </a:rPr>
              <a:t>空气 → 水（玻璃）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1554480"/>
            <a:ext cx="3657600" cy="1371600"/>
          </a:xfrm>
          <a:prstGeom prst="rect">
            <a:avLst/>
          </a:prstGeom>
          <a:solidFill>
            <a:srgbClr val="EDE9FE"/>
          </a:solidFill>
          <a:ln/>
        </p:spPr>
      </p:sp>
      <p:sp>
        <p:nvSpPr>
          <p:cNvPr id="9" name="Shape 7"/>
          <p:cNvSpPr/>
          <p:nvPr/>
        </p:nvSpPr>
        <p:spPr>
          <a:xfrm>
            <a:off x="548640" y="2926080"/>
            <a:ext cx="3657600" cy="731520"/>
          </a:xfrm>
          <a:prstGeom prst="rect">
            <a:avLst/>
          </a:prstGeom>
          <a:solidFill>
            <a:srgbClr val="D4E6F1"/>
          </a:solidFill>
          <a:ln/>
        </p:spPr>
      </p:sp>
      <p:sp>
        <p:nvSpPr>
          <p:cNvPr id="10" name="Text 8"/>
          <p:cNvSpPr/>
          <p:nvPr/>
        </p:nvSpPr>
        <p:spPr>
          <a:xfrm>
            <a:off x="2011680" y="16459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C3AED"/>
                </a:solidFill>
              </a:rPr>
              <a:t>空气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011680" y="31089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65A82"/>
                </a:solidFill>
              </a:rPr>
              <a:t>水/玻璃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2926080"/>
            <a:ext cx="3657600" cy="0"/>
          </a:xfrm>
          <a:prstGeom prst="line">
            <a:avLst/>
          </a:prstGeom>
          <a:noFill/>
          <a:ln w="19050">
            <a:solidFill>
              <a:srgbClr val="1E293B"/>
            </a:solidFill>
            <a:prstDash val="solid"/>
            <a:headEnd type="triangle" w="med" len="med"/>
          </a:ln>
        </p:spPr>
      </p:sp>
      <p:sp>
        <p:nvSpPr>
          <p:cNvPr id="13" name="Shape 11"/>
          <p:cNvSpPr/>
          <p:nvPr/>
        </p:nvSpPr>
        <p:spPr>
          <a:xfrm>
            <a:off x="2377440" y="1554480"/>
            <a:ext cx="0" cy="2103120"/>
          </a:xfrm>
          <a:prstGeom prst="line">
            <a:avLst/>
          </a:prstGeom>
          <a:noFill/>
          <a:ln w="12700">
            <a:solidFill>
              <a:srgbClr val="64748B"/>
            </a:solidFill>
            <a:prstDash val="dash"/>
            <a:headEnd type="triangle" w="med" len="med"/>
          </a:ln>
        </p:spPr>
      </p:sp>
      <p:sp>
        <p:nvSpPr>
          <p:cNvPr id="14" name="Text 12"/>
          <p:cNvSpPr/>
          <p:nvPr/>
        </p:nvSpPr>
        <p:spPr>
          <a:xfrm>
            <a:off x="2194560" y="150876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2194560" y="356616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N'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31520" y="1645920"/>
            <a:ext cx="1645920" cy="1280160"/>
          </a:xfrm>
          <a:prstGeom prst="line">
            <a:avLst/>
          </a:prstGeom>
          <a:noFill/>
          <a:ln w="25400">
            <a:solidFill>
              <a:srgbClr val="F97316"/>
            </a:solidFill>
            <a:prstDash val="solid"/>
            <a:headEnd type="triangle" w="med" len="med"/>
          </a:ln>
        </p:spPr>
      </p:sp>
      <p:sp>
        <p:nvSpPr>
          <p:cNvPr id="17" name="Shape 15"/>
          <p:cNvSpPr/>
          <p:nvPr/>
        </p:nvSpPr>
        <p:spPr>
          <a:xfrm>
            <a:off x="2377440" y="2926080"/>
            <a:ext cx="1463040" cy="640080"/>
          </a:xfrm>
          <a:prstGeom prst="line">
            <a:avLst/>
          </a:prstGeom>
          <a:noFill/>
          <a:ln w="25400">
            <a:solidFill>
              <a:srgbClr val="10B981"/>
            </a:solidFill>
            <a:prstDash val="solid"/>
            <a:headEnd type="triangle" w="med" len="med"/>
          </a:ln>
        </p:spPr>
      </p:sp>
      <p:sp>
        <p:nvSpPr>
          <p:cNvPr id="18" name="Text 16"/>
          <p:cNvSpPr/>
          <p:nvPr/>
        </p:nvSpPr>
        <p:spPr>
          <a:xfrm>
            <a:off x="1828800" y="2011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97316"/>
                </a:solidFill>
              </a:rPr>
              <a:t>i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2651760" y="32004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0B981"/>
                </a:solidFill>
              </a:rPr>
              <a:t>r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37947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B82F6"/>
                </a:solidFill>
              </a:rPr>
              <a:t>折射角 r &lt; 入射角 i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754880" y="1005840"/>
            <a:ext cx="4023360" cy="3474720"/>
          </a:xfrm>
          <a:prstGeom prst="roundRect">
            <a:avLst>
              <a:gd name="adj" fmla="val 2632"/>
            </a:avLst>
          </a:prstGeom>
          <a:solidFill>
            <a:srgbClr val="F8F7FF"/>
          </a:solidFill>
          <a:ln w="12700">
            <a:solidFill>
              <a:srgbClr val="F97316"/>
            </a:solidFill>
            <a:prstDash val="solid"/>
            <a:headEnd type="triangle" w="med" len="med"/>
          </a:ln>
        </p:spPr>
      </p:sp>
      <p:sp>
        <p:nvSpPr>
          <p:cNvPr id="22" name="Text 20"/>
          <p:cNvSpPr/>
          <p:nvPr/>
        </p:nvSpPr>
        <p:spPr>
          <a:xfrm>
            <a:off x="4937760" y="10972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97316"/>
                </a:solidFill>
              </a:rPr>
              <a:t>水（玻璃）→ 空气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937760" y="1554480"/>
            <a:ext cx="3657600" cy="1371600"/>
          </a:xfrm>
          <a:prstGeom prst="rect">
            <a:avLst/>
          </a:prstGeom>
          <a:solidFill>
            <a:srgbClr val="D4E6F1"/>
          </a:solidFill>
          <a:ln/>
        </p:spPr>
      </p:sp>
      <p:sp>
        <p:nvSpPr>
          <p:cNvPr id="24" name="Shape 22"/>
          <p:cNvSpPr/>
          <p:nvPr/>
        </p:nvSpPr>
        <p:spPr>
          <a:xfrm>
            <a:off x="4937760" y="2926080"/>
            <a:ext cx="3657600" cy="731520"/>
          </a:xfrm>
          <a:prstGeom prst="rect">
            <a:avLst/>
          </a:prstGeom>
          <a:solidFill>
            <a:srgbClr val="EDE9FE"/>
          </a:solidFill>
          <a:ln/>
        </p:spPr>
      </p:sp>
      <p:sp>
        <p:nvSpPr>
          <p:cNvPr id="25" name="Text 23"/>
          <p:cNvSpPr/>
          <p:nvPr/>
        </p:nvSpPr>
        <p:spPr>
          <a:xfrm>
            <a:off x="6400800" y="16459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65A82"/>
                </a:solidFill>
              </a:rPr>
              <a:t>水/玻璃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400800" y="31089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C3AED"/>
                </a:solidFill>
              </a:rPr>
              <a:t>空气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937760" y="2926080"/>
            <a:ext cx="3657600" cy="0"/>
          </a:xfrm>
          <a:prstGeom prst="line">
            <a:avLst/>
          </a:prstGeom>
          <a:noFill/>
          <a:ln w="19050">
            <a:solidFill>
              <a:srgbClr val="1E293B"/>
            </a:solidFill>
            <a:prstDash val="solid"/>
            <a:headEnd type="triangle" w="med" len="med"/>
          </a:ln>
        </p:spPr>
      </p:sp>
      <p:sp>
        <p:nvSpPr>
          <p:cNvPr id="28" name="Shape 26"/>
          <p:cNvSpPr/>
          <p:nvPr/>
        </p:nvSpPr>
        <p:spPr>
          <a:xfrm>
            <a:off x="6766560" y="1554480"/>
            <a:ext cx="0" cy="2103120"/>
          </a:xfrm>
          <a:prstGeom prst="line">
            <a:avLst/>
          </a:prstGeom>
          <a:noFill/>
          <a:ln w="12700">
            <a:solidFill>
              <a:srgbClr val="64748B"/>
            </a:solidFill>
            <a:prstDash val="dash"/>
            <a:headEnd type="triangle" w="med" len="med"/>
          </a:ln>
        </p:spPr>
      </p:sp>
      <p:sp>
        <p:nvSpPr>
          <p:cNvPr id="29" name="Text 27"/>
          <p:cNvSpPr/>
          <p:nvPr/>
        </p:nvSpPr>
        <p:spPr>
          <a:xfrm>
            <a:off x="6583680" y="150876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583680" y="356616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N'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120640" y="1645920"/>
            <a:ext cx="1645920" cy="1280160"/>
          </a:xfrm>
          <a:prstGeom prst="line">
            <a:avLst/>
          </a:prstGeom>
          <a:noFill/>
          <a:ln w="25400">
            <a:solidFill>
              <a:srgbClr val="F97316"/>
            </a:solidFill>
            <a:prstDash val="solid"/>
            <a:headEnd type="triangle" w="med" len="med"/>
          </a:ln>
        </p:spPr>
      </p:sp>
      <p:sp>
        <p:nvSpPr>
          <p:cNvPr id="32" name="Shape 30"/>
          <p:cNvSpPr/>
          <p:nvPr/>
        </p:nvSpPr>
        <p:spPr>
          <a:xfrm>
            <a:off x="6766560" y="2926080"/>
            <a:ext cx="1645920" cy="640080"/>
          </a:xfrm>
          <a:prstGeom prst="line">
            <a:avLst/>
          </a:prstGeom>
          <a:noFill/>
          <a:ln w="25400">
            <a:solidFill>
              <a:srgbClr val="10B981"/>
            </a:solidFill>
            <a:prstDash val="solid"/>
            <a:headEnd type="triangle" w="med" len="med"/>
          </a:ln>
        </p:spPr>
      </p:sp>
      <p:sp>
        <p:nvSpPr>
          <p:cNvPr id="33" name="Text 31"/>
          <p:cNvSpPr/>
          <p:nvPr/>
        </p:nvSpPr>
        <p:spPr>
          <a:xfrm>
            <a:off x="5669280" y="2011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97316"/>
                </a:solidFill>
              </a:rPr>
              <a:t>i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7132320" y="32004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0B981"/>
                </a:solidFill>
              </a:rPr>
              <a:t>r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937760" y="37947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97316"/>
                </a:solidFill>
              </a:rPr>
              <a:t>折射角 r &gt; 入射角 i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1828800" y="4160520"/>
            <a:ext cx="5486400" cy="411480"/>
          </a:xfrm>
          <a:prstGeom prst="roundRect">
            <a:avLst>
              <a:gd name="adj" fmla="val 22222"/>
            </a:avLst>
          </a:prstGeom>
          <a:solidFill>
            <a:srgbClr val="EDE9FE"/>
          </a:solidFill>
          <a:ln w="12700">
            <a:solidFill>
              <a:srgbClr val="7C3AED"/>
            </a:solidFill>
            <a:prstDash val="solid"/>
            <a:headEnd type="triangle" w="med" len="med"/>
          </a:ln>
        </p:spPr>
      </p:sp>
      <p:sp>
        <p:nvSpPr>
          <p:cNvPr id="37" name="Text 35"/>
          <p:cNvSpPr/>
          <p:nvPr/>
        </p:nvSpPr>
        <p:spPr>
          <a:xfrm>
            <a:off x="2011680" y="418795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C3AED"/>
                </a:solidFill>
              </a:rPr>
              <a:t>🔑 关键结论：光在空气中的角总是大于在水/玻璃中的角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548640" y="4526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77724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生活中的折射现象详解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772400" y="1828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8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65760" y="1005840"/>
            <a:ext cx="2651760" cy="2286000"/>
          </a:xfrm>
          <a:prstGeom prst="roundRect">
            <a:avLst>
              <a:gd name="adj" fmla="val 4800"/>
            </a:avLst>
          </a:prstGeom>
          <a:solidFill>
            <a:srgbClr val="F8F7FF"/>
          </a:solidFill>
          <a:ln w="12700">
            <a:solidFill>
              <a:srgbClr val="7C3AED"/>
            </a:solidFill>
            <a:prstDash val="solid"/>
            <a:headEnd type="triangle" w="med" len="med"/>
          </a:ln>
        </p:spPr>
      </p:sp>
      <p:sp>
        <p:nvSpPr>
          <p:cNvPr id="7" name="Text 5"/>
          <p:cNvSpPr/>
          <p:nvPr/>
        </p:nvSpPr>
        <p:spPr>
          <a:xfrm>
            <a:off x="502920" y="11887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293B"/>
                </a:solidFill>
              </a:rPr>
              <a:t>池水变浅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02920" y="164592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人眼逆着折射光线看去，看到的是虚像，虚像比实际位置更浅。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822960" y="2377440"/>
            <a:ext cx="173736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3B82F6"/>
            </a:solidFill>
            <a:prstDash val="solid"/>
            <a:headEnd type="triangle" w="med" len="med"/>
          </a:ln>
        </p:spPr>
      </p:sp>
      <p:sp>
        <p:nvSpPr>
          <p:cNvPr id="10" name="Shape 8"/>
          <p:cNvSpPr/>
          <p:nvPr/>
        </p:nvSpPr>
        <p:spPr>
          <a:xfrm>
            <a:off x="822960" y="2743200"/>
            <a:ext cx="1737360" cy="0"/>
          </a:xfrm>
          <a:prstGeom prst="line">
            <a:avLst/>
          </a:prstGeom>
          <a:noFill/>
          <a:ln w="19050">
            <a:solidFill>
              <a:srgbClr val="3B82F6"/>
            </a:solidFill>
            <a:prstDash val="solid"/>
            <a:headEnd type="triangle" w="med" len="med"/>
          </a:ln>
        </p:spPr>
      </p:sp>
      <p:sp>
        <p:nvSpPr>
          <p:cNvPr id="11" name="Text 9"/>
          <p:cNvSpPr/>
          <p:nvPr/>
        </p:nvSpPr>
        <p:spPr>
          <a:xfrm>
            <a:off x="1463040" y="2697480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B82F6"/>
                </a:solidFill>
              </a:rPr>
              <a:t>水面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3200400" y="1005840"/>
            <a:ext cx="2651760" cy="2286000"/>
          </a:xfrm>
          <a:prstGeom prst="roundRect">
            <a:avLst>
              <a:gd name="adj" fmla="val 4800"/>
            </a:avLst>
          </a:prstGeom>
          <a:solidFill>
            <a:srgbClr val="F8F7FF"/>
          </a:solidFill>
          <a:ln w="12700">
            <a:solidFill>
              <a:srgbClr val="7C3AED"/>
            </a:solidFill>
            <a:prstDash val="solid"/>
            <a:headEnd type="triangle" w="med" len="med"/>
          </a:ln>
        </p:spPr>
      </p:sp>
      <p:sp>
        <p:nvSpPr>
          <p:cNvPr id="13" name="Text 11"/>
          <p:cNvSpPr/>
          <p:nvPr/>
        </p:nvSpPr>
        <p:spPr>
          <a:xfrm>
            <a:off x="3337560" y="11887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293B"/>
                </a:solidFill>
              </a:rPr>
              <a:t>筷子"折断"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337560" y="164592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水中部分看起来向上弯折。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657600" y="2377440"/>
            <a:ext cx="173736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3B82F6"/>
            </a:solidFill>
            <a:prstDash val="solid"/>
            <a:headEnd type="triangle" w="med" len="med"/>
          </a:ln>
        </p:spPr>
      </p:sp>
      <p:sp>
        <p:nvSpPr>
          <p:cNvPr id="16" name="Shape 14"/>
          <p:cNvSpPr/>
          <p:nvPr/>
        </p:nvSpPr>
        <p:spPr>
          <a:xfrm>
            <a:off x="3657600" y="2743200"/>
            <a:ext cx="1737360" cy="0"/>
          </a:xfrm>
          <a:prstGeom prst="line">
            <a:avLst/>
          </a:prstGeom>
          <a:noFill/>
          <a:ln w="19050">
            <a:solidFill>
              <a:srgbClr val="3B82F6"/>
            </a:solidFill>
            <a:prstDash val="solid"/>
            <a:headEnd type="triangle" w="med" len="med"/>
          </a:ln>
        </p:spPr>
      </p:sp>
      <p:sp>
        <p:nvSpPr>
          <p:cNvPr id="17" name="Text 15"/>
          <p:cNvSpPr/>
          <p:nvPr/>
        </p:nvSpPr>
        <p:spPr>
          <a:xfrm>
            <a:off x="4297680" y="2697480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B82F6"/>
                </a:solidFill>
              </a:rPr>
              <a:t>水面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6035040" y="1005840"/>
            <a:ext cx="2651760" cy="2286000"/>
          </a:xfrm>
          <a:prstGeom prst="roundRect">
            <a:avLst>
              <a:gd name="adj" fmla="val 4800"/>
            </a:avLst>
          </a:prstGeom>
          <a:solidFill>
            <a:srgbClr val="F8F7FF"/>
          </a:solidFill>
          <a:ln w="12700">
            <a:solidFill>
              <a:srgbClr val="7C3AED"/>
            </a:solidFill>
            <a:prstDash val="solid"/>
            <a:headEnd type="triangle" w="med" len="med"/>
          </a:ln>
        </p:spPr>
      </p:sp>
      <p:sp>
        <p:nvSpPr>
          <p:cNvPr id="19" name="Text 17"/>
          <p:cNvSpPr/>
          <p:nvPr/>
        </p:nvSpPr>
        <p:spPr>
          <a:xfrm>
            <a:off x="6172200" y="11887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293B"/>
                </a:solidFill>
              </a:rPr>
              <a:t>海市蜃楼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172200" y="164592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不均匀大气引起的光线弯曲。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492240" y="2377440"/>
            <a:ext cx="173736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3B82F6"/>
            </a:solidFill>
            <a:prstDash val="solid"/>
            <a:headEnd type="triangle" w="med" len="med"/>
          </a:ln>
        </p:spPr>
      </p:sp>
      <p:sp>
        <p:nvSpPr>
          <p:cNvPr id="22" name="Shape 20"/>
          <p:cNvSpPr/>
          <p:nvPr/>
        </p:nvSpPr>
        <p:spPr>
          <a:xfrm>
            <a:off x="6492240" y="2743200"/>
            <a:ext cx="1737360" cy="0"/>
          </a:xfrm>
          <a:prstGeom prst="line">
            <a:avLst/>
          </a:prstGeom>
          <a:noFill/>
          <a:ln w="19050">
            <a:solidFill>
              <a:srgbClr val="3B82F6"/>
            </a:solidFill>
            <a:prstDash val="solid"/>
            <a:headEnd type="triangle" w="med" len="med"/>
          </a:ln>
        </p:spPr>
      </p:sp>
      <p:sp>
        <p:nvSpPr>
          <p:cNvPr id="23" name="Text 21"/>
          <p:cNvSpPr/>
          <p:nvPr/>
        </p:nvSpPr>
        <p:spPr>
          <a:xfrm>
            <a:off x="7132320" y="2697480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B82F6"/>
                </a:solidFill>
              </a:rPr>
              <a:t>水面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365760" y="3520440"/>
            <a:ext cx="8412480" cy="1005840"/>
          </a:xfrm>
          <a:prstGeom prst="roundRect">
            <a:avLst>
              <a:gd name="adj" fmla="val 9091"/>
            </a:avLst>
          </a:prstGeom>
          <a:solidFill>
            <a:srgbClr val="EDE9FE"/>
          </a:solidFill>
          <a:ln w="12700">
            <a:solidFill>
              <a:srgbClr val="7C3AED"/>
            </a:solidFill>
            <a:prstDash val="solid"/>
            <a:headEnd type="triangle" w="med" len="med"/>
          </a:ln>
        </p:spPr>
      </p:sp>
      <p:sp>
        <p:nvSpPr>
          <p:cNvPr id="25" name="Text 23"/>
          <p:cNvSpPr/>
          <p:nvPr/>
        </p:nvSpPr>
        <p:spPr>
          <a:xfrm>
            <a:off x="548640" y="36118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</a:rPr>
              <a:t>💡 总结：折射造成的光学错觉都源于光在不同介质中传播方向的偏折，人眼总是沿折射光线的反向延长线看到虚像。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48640" y="4526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77724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知识小结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772400" y="1828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8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57200" y="1005840"/>
            <a:ext cx="4114800" cy="960120"/>
          </a:xfrm>
          <a:prstGeom prst="roundRect">
            <a:avLst>
              <a:gd name="adj" fmla="val 9524"/>
            </a:avLst>
          </a:prstGeom>
          <a:solidFill>
            <a:srgbClr val="F8F7FF"/>
          </a:solidFill>
          <a:ln w="12700">
            <a:solidFill>
              <a:srgbClr val="7C3AED"/>
            </a:solidFill>
            <a:prstDash val="solid"/>
            <a:headEnd type="triangle" w="med" len="med"/>
          </a:ln>
        </p:spPr>
      </p:sp>
      <p:sp>
        <p:nvSpPr>
          <p:cNvPr id="7" name="Text 5"/>
          <p:cNvSpPr/>
          <p:nvPr/>
        </p:nvSpPr>
        <p:spPr>
          <a:xfrm>
            <a:off x="594360" y="109728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</a:rPr>
              <a:t>💡 折射定义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94360" y="141732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光从一种介质斜射入另一种介质时，传播方向发生偏折的现象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57200" y="2103120"/>
            <a:ext cx="4114800" cy="960120"/>
          </a:xfrm>
          <a:prstGeom prst="roundRect">
            <a:avLst>
              <a:gd name="adj" fmla="val 9524"/>
            </a:avLst>
          </a:prstGeom>
          <a:solidFill>
            <a:srgbClr val="F8F7FF"/>
          </a:solidFill>
          <a:ln w="12700">
            <a:solidFill>
              <a:srgbClr val="7C3AED"/>
            </a:solidFill>
            <a:prstDash val="solid"/>
            <a:headEnd type="triangle" w="med" len="med"/>
          </a:ln>
        </p:spPr>
      </p:sp>
      <p:sp>
        <p:nvSpPr>
          <p:cNvPr id="10" name="Text 8"/>
          <p:cNvSpPr/>
          <p:nvPr/>
        </p:nvSpPr>
        <p:spPr>
          <a:xfrm>
            <a:off x="594360" y="219456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</a:rPr>
              <a:t>📐 三线共面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94360" y="251460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折射光线、入射光线和法线在同一平面内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57200" y="3200400"/>
            <a:ext cx="4114800" cy="960120"/>
          </a:xfrm>
          <a:prstGeom prst="roundRect">
            <a:avLst>
              <a:gd name="adj" fmla="val 9524"/>
            </a:avLst>
          </a:prstGeom>
          <a:solidFill>
            <a:srgbClr val="F8F7FF"/>
          </a:solidFill>
          <a:ln w="12700">
            <a:solidFill>
              <a:srgbClr val="7C3AED"/>
            </a:solidFill>
            <a:prstDash val="solid"/>
            <a:headEnd type="triangle" w="med" len="med"/>
          </a:ln>
        </p:spPr>
      </p:sp>
      <p:sp>
        <p:nvSpPr>
          <p:cNvPr id="13" name="Text 11"/>
          <p:cNvSpPr/>
          <p:nvPr/>
        </p:nvSpPr>
        <p:spPr>
          <a:xfrm>
            <a:off x="594360" y="329184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</a:rPr>
              <a:t>↔️ 两线分居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94360" y="361188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折射光线和入射光线分别位于法线的两侧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846320" y="1005840"/>
            <a:ext cx="4114800" cy="960120"/>
          </a:xfrm>
          <a:prstGeom prst="roundRect">
            <a:avLst>
              <a:gd name="adj" fmla="val 9524"/>
            </a:avLst>
          </a:prstGeom>
          <a:solidFill>
            <a:srgbClr val="F8F7FF"/>
          </a:solidFill>
          <a:ln w="12700">
            <a:solidFill>
              <a:srgbClr val="7C3AED"/>
            </a:solidFill>
            <a:prstDash val="solid"/>
            <a:headEnd type="triangle" w="med" len="med"/>
          </a:ln>
        </p:spPr>
      </p:sp>
      <p:sp>
        <p:nvSpPr>
          <p:cNvPr id="16" name="Text 14"/>
          <p:cNvSpPr/>
          <p:nvPr/>
        </p:nvSpPr>
        <p:spPr>
          <a:xfrm>
            <a:off x="4983480" y="109728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</a:rPr>
              <a:t>📏 角度规律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983480" y="141732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空气→水/玻璃：折射角 &lt; 入射角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水/玻璃→空气：折射角 &gt; 入射角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垂直入射：方向不变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846320" y="2103120"/>
            <a:ext cx="4114800" cy="960120"/>
          </a:xfrm>
          <a:prstGeom prst="roundRect">
            <a:avLst>
              <a:gd name="adj" fmla="val 9524"/>
            </a:avLst>
          </a:prstGeom>
          <a:solidFill>
            <a:srgbClr val="F8F7FF"/>
          </a:solidFill>
          <a:ln w="12700">
            <a:solidFill>
              <a:srgbClr val="7C3AED"/>
            </a:solidFill>
            <a:prstDash val="solid"/>
            <a:headEnd type="triangle" w="med" len="med"/>
          </a:ln>
        </p:spPr>
      </p:sp>
      <p:sp>
        <p:nvSpPr>
          <p:cNvPr id="19" name="Text 17"/>
          <p:cNvSpPr/>
          <p:nvPr/>
        </p:nvSpPr>
        <p:spPr>
          <a:xfrm>
            <a:off x="4983480" y="219456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</a:rPr>
              <a:t>🔄 光路可逆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983480" y="251460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如果让光逆着折射光线的方向射入，它将逆着入射光线的方向射出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48640" y="4526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77724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练一练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926080" y="182880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DE9FE"/>
                </a:solidFill>
              </a:rPr>
              <a:t>（共6题）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0" y="1828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EDE9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/ 8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8595360" cy="530352"/>
          </a:xfrm>
          <a:prstGeom prst="roundRect">
            <a:avLst>
              <a:gd name="adj" fmla="val 8621"/>
            </a:avLst>
          </a:prstGeom>
          <a:solidFill>
            <a:srgbClr val="F8F7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932688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93B"/>
                </a:solidFill>
              </a:rPr>
              <a:t>1. 下列现象中，属于光的折射的是（  ）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1152144"/>
            <a:ext cx="5029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A. 水中倒影  B. 池水变浅  C. 小孔成像  D. 镜中花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303520" y="1152144"/>
            <a:ext cx="3474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0B981"/>
                </a:solidFill>
              </a:rPr>
              <a:t>答案：B  |  解析：池水变浅是光从水中进入空气发生折射造成的，其他选项是反射或直线传播现象。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274320" y="1490472"/>
            <a:ext cx="8595360" cy="530352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150876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93B"/>
                </a:solidFill>
              </a:rPr>
              <a:t>2. 光从空气斜射入水中时，折射角（  ）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200" y="1728216"/>
            <a:ext cx="5029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A. 大于入射角  B. 等于入射角  C. 小于入射角  D. 无法确定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303520" y="1728216"/>
            <a:ext cx="3474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0B981"/>
                </a:solidFill>
              </a:rPr>
              <a:t>答案：C  |  解析：空气中的角大，光从空气进入水中时折射角小于入射角。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274320" y="2066544"/>
            <a:ext cx="8595360" cy="530352"/>
          </a:xfrm>
          <a:prstGeom prst="roundRect">
            <a:avLst>
              <a:gd name="adj" fmla="val 8621"/>
            </a:avLst>
          </a:prstGeom>
          <a:solidFill>
            <a:srgbClr val="F8F7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084832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93B"/>
                </a:solidFill>
              </a:rPr>
              <a:t>3. 光从水中斜射入空气中时，折射角（  ）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57200" y="2304288"/>
            <a:ext cx="5029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A. 小于入射角  B. 大于入射角  C. 等于入射角  D. 等于0°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303520" y="2304288"/>
            <a:ext cx="3474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0B981"/>
                </a:solidFill>
              </a:rPr>
              <a:t>答案：B  |  解析：空气中的角大，光从水中进入空气时折射角大于入射角。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274320" y="2642616"/>
            <a:ext cx="8595360" cy="530352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2660904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93B"/>
                </a:solidFill>
              </a:rPr>
              <a:t>4. 池水看起来比实际浅，这是因为（  ）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57200" y="2880360"/>
            <a:ext cx="5029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A. 光的反射  B. 光的折射  C. 光的直线传播  D. 人的错觉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303520" y="2880360"/>
            <a:ext cx="3474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0B981"/>
                </a:solidFill>
              </a:rPr>
              <a:t>答案：B  |  解析：池底反射的光从水中进入空气时发生折射，人眼逆着折射光线看到虚像，虚像位置比实际浅。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274320" y="3218688"/>
            <a:ext cx="8595360" cy="530352"/>
          </a:xfrm>
          <a:prstGeom prst="roundRect">
            <a:avLst>
              <a:gd name="adj" fmla="val 8621"/>
            </a:avLst>
          </a:prstGeom>
          <a:solidFill>
            <a:srgbClr val="F8F7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3236976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93B"/>
                </a:solidFill>
              </a:rPr>
              <a:t>5. 筷子插入水中看起来"折断"了，是因为（  ）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57200" y="3456432"/>
            <a:ext cx="5029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A. 光在水中不沿直线传播  B. 光从水中进入空气发生折射  C. 筷子真的断了  D. 水的反射作用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303520" y="3456432"/>
            <a:ext cx="3474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0B981"/>
                </a:solidFill>
              </a:rPr>
              <a:t>答案：B  |  解析：光从水中进入空气发生折射，人眼看到的是虚像，虚像位置与实物位置不同。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74320" y="3794760"/>
            <a:ext cx="8595360" cy="530352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57200" y="3813048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93B"/>
                </a:solidFill>
              </a:rPr>
              <a:t>6. 关于光路可逆，下列说法正确的是（  ）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57200" y="4032504"/>
            <a:ext cx="5029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A. 只有反射光路可逆  B. 只有折射光路可逆  C. 反射和折射光路都可逆  D. 光路不可逆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303520" y="4032504"/>
            <a:ext cx="3474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0B981"/>
                </a:solidFill>
              </a:rPr>
              <a:t>答案：C  |  解析：光路可逆是光的基本性质，反射和折射都遵循光路可逆原理。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548640" y="4526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4748B"/>
                </a:solidFill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2026-08-01T05:15:18Z</dcterms:created>
  <dcterms:modified xsi:type="dcterms:W3CDTF">2026-08-01T05:15:18Z</dcterms:modified>
</cp:coreProperties>
</file>