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47A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3" name="Shape 1"/>
          <p:cNvSpPr/>
          <p:nvPr/>
        </p:nvSpPr>
        <p:spPr>
          <a:xfrm>
            <a:off x="914400" y="1371600"/>
            <a:ext cx="73152" cy="3200400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64592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2.4 光的反射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1371600" y="265176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BDEF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苏科版八年级上册物理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371600" y="347472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0C04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反射定律 · 镜面反射 · 漫反射 · 光路可逆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47A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3152"/>
            <a:ext cx="12191695" cy="777240"/>
          </a:xfrm>
          <a:prstGeom prst="rect">
            <a:avLst/>
          </a:prstGeom>
          <a:solidFill>
            <a:srgbClr val="E3F2FD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D47A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光的反射定律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54864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基本概念与三条规律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972800" y="644652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 / 8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1188720"/>
            <a:ext cx="5486400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38100" dist="12700" dir="16200000">
              <a:srgbClr val="000000">
                <a:alpha val="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1280160"/>
            <a:ext cx="5303520" cy="54864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1417320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📐 基本概念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1737360"/>
            <a:ext cx="5120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入射点（O）：光线射到镜面上的点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入射光线（AO）：射向镜面的光线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反射光线（OB）：被镜面反射的光线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法线（ON）：过入射点垂直于镜面的线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入射角（i）：入射光线与法线的夹角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反射角（r）：反射光线与法线的夹角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217920" y="1188720"/>
            <a:ext cx="5486400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38100" dist="12700" dir="16200000">
              <a:srgbClr val="000000">
                <a:alpha val="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309360" y="1280160"/>
            <a:ext cx="5303520" cy="54864"/>
          </a:xfrm>
          <a:prstGeom prst="rect">
            <a:avLst/>
          </a:prstGeom>
          <a:solidFill>
            <a:srgbClr val="EA580C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0" y="1417320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📏 反射定律（三条）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0" y="1737360"/>
            <a:ext cx="5120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① 三线共面：反射光线、入射光线和法线在同一平面内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② 分居两侧：反射光线和入射光线分居法线两侧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③ 两角相等：反射角 = 入射角（∠r = ∠i）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简记：三线共面、两线分居、两角相等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65760" y="3291840"/>
            <a:ext cx="114300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38100" dist="12700" dir="16200000">
              <a:srgbClr val="000000">
                <a:alpha val="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57200" y="3383280"/>
            <a:ext cx="11247120" cy="54864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3520440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光路可逆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48640" y="3840480"/>
            <a:ext cx="110642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如果光逆着反射光线的方向射向镜面，它将逆着原来入射光线的方向反射出去。反射现象中光路是可逆的。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47A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3152"/>
            <a:ext cx="12191695" cy="777240"/>
          </a:xfrm>
          <a:prstGeom prst="rect">
            <a:avLst/>
          </a:prstGeom>
          <a:solidFill>
            <a:srgbClr val="E3F2FD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D47A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反射光路图 · 作图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54864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规范画反射光路图（含方向箭头）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972800" y="644652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 / 8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38100" dist="12700" dir="16200000">
              <a:srgbClr val="000000">
                <a:alpha val="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1234440"/>
            <a:ext cx="5669280" cy="54864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13716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📐 反射光路图作图步骤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1691640"/>
            <a:ext cx="548640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步骤1：画出镜面（用短斜线表示背面），标注镜面位置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步骤2：过入射点 O 画法线（灰色虚线，垂直镜面）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步骤3：画出入射光线（红色实线，带箭头指向镜面）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步骤4：在法线另一侧画反射光线（红色实线，带箭头离开镜面）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步骤5：使反射角 r = 入射角 i（对称于法线）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步骤6：标注入射角 i 和反射角 r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注意：镜面后的延长线、法线都画虚线！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箭头 = 光实际传播方向（射向镜面 / 离开镜面）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492240" y="146304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47A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📊 完整光路图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629400" y="4572000"/>
            <a:ext cx="5029200" cy="0"/>
          </a:xfrm>
          <a:prstGeom prst="line">
            <a:avLst/>
          </a:prstGeom>
          <a:noFill/>
          <a:ln w="38100">
            <a:solidFill>
              <a:srgbClr val="1E293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66560" y="459028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223760" y="459028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680960" y="459028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138160" y="459028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595360" y="459028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52560" y="459028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509760" y="459028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966960" y="459028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424160" y="459028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881360" y="459028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338560" y="459028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098280" y="1920240"/>
            <a:ext cx="0" cy="2651760"/>
          </a:xfrm>
          <a:prstGeom prst="line">
            <a:avLst/>
          </a:prstGeom>
          <a:noFill/>
          <a:ln w="19050">
            <a:solidFill>
              <a:srgbClr val="64748B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7132320" y="2926080"/>
            <a:ext cx="1965960" cy="1645920"/>
          </a:xfrm>
          <a:prstGeom prst="line">
            <a:avLst/>
          </a:prstGeom>
          <a:noFill/>
          <a:ln w="34925">
            <a:solidFill>
              <a:srgbClr val="DC2626"/>
            </a:solidFill>
            <a:prstDash val="solid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9098280" y="4572000"/>
            <a:ext cx="1965960" cy="-1645920"/>
          </a:xfrm>
          <a:prstGeom prst="line">
            <a:avLst/>
          </a:prstGeom>
          <a:noFill/>
          <a:ln w="34925">
            <a:solidFill>
              <a:srgbClr val="DC2626"/>
            </a:solidFill>
            <a:prstDash val="solid"/>
            <a:tailEnd type="triangle"/>
          </a:ln>
        </p:spPr>
      </p:sp>
      <p:sp>
        <p:nvSpPr>
          <p:cNvPr id="27" name="Text 25"/>
          <p:cNvSpPr/>
          <p:nvPr/>
        </p:nvSpPr>
        <p:spPr>
          <a:xfrm>
            <a:off x="6858000" y="256032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0881360" y="256032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B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9144000" y="45720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O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9171432" y="192024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法线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698480" y="4864608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镜面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949440" y="3840480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入射光线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555480" y="3840480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反射光线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8321040" y="3566160"/>
            <a:ext cx="365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A580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9509760" y="3566160"/>
            <a:ext cx="365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A580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7955280" y="512064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A580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∠i = ∠r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47A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3152"/>
            <a:ext cx="12191695" cy="777240"/>
          </a:xfrm>
          <a:prstGeom prst="rect">
            <a:avLst/>
          </a:prstGeom>
          <a:solidFill>
            <a:srgbClr val="E3F2FD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D47A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光路可逆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54864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反射现象中，光路是可逆的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972800" y="644652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 / 8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1188720"/>
            <a:ext cx="548640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38100" dist="12700" dir="16200000">
              <a:srgbClr val="000000">
                <a:alpha val="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1280160"/>
            <a:ext cx="5303520" cy="54864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1417320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🔄 光路可逆的含义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1737360"/>
            <a:ext cx="51206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在反射现象中，光路是可逆的。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如果光逆着反射光线的方向射向镜面，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它将逆着原来入射光线的方向反射出去。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即：A → B 的反射路径，反过来 B → A 同样成立。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217920" y="1188720"/>
            <a:ext cx="548640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38100" dist="12700" dir="16200000">
              <a:srgbClr val="000000">
                <a:alpha val="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309360" y="1280160"/>
            <a:ext cx="5303520" cy="54864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0" y="1417320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生活体验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0" y="1737360"/>
            <a:ext cx="51206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如果你在镜子中能看到别人，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那么别人也一定能从同一面镜子里看到你。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潜望镜、角反射器都利用了光路可逆原理。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91840" y="5212080"/>
            <a:ext cx="5303520" cy="0"/>
          </a:xfrm>
          <a:prstGeom prst="line">
            <a:avLst/>
          </a:prstGeom>
          <a:noFill/>
          <a:ln w="38100">
            <a:solidFill>
              <a:srgbClr val="1E293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429000" y="523036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886200" y="523036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43400" y="523036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800600" y="523036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257800" y="523036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15000" y="523036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172200" y="523036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629400" y="523036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086600" y="523036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543800" y="523036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001000" y="523036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840480" y="4023360"/>
            <a:ext cx="2103120" cy="1188720"/>
          </a:xfrm>
          <a:prstGeom prst="line">
            <a:avLst/>
          </a:prstGeom>
          <a:noFill/>
          <a:ln w="34925">
            <a:solidFill>
              <a:srgbClr val="DC2626"/>
            </a:solidFill>
            <a:prstDash val="solid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5943600" y="5212080"/>
            <a:ext cx="1828800" cy="-1188720"/>
          </a:xfrm>
          <a:prstGeom prst="line">
            <a:avLst/>
          </a:prstGeom>
          <a:noFill/>
          <a:ln w="34925">
            <a:solidFill>
              <a:srgbClr val="DC2626"/>
            </a:solidFill>
            <a:prstDash val="solid"/>
            <a:tailEnd type="triangle"/>
          </a:ln>
        </p:spPr>
      </p:sp>
      <p:sp>
        <p:nvSpPr>
          <p:cNvPr id="29" name="Text 27"/>
          <p:cNvSpPr/>
          <p:nvPr/>
        </p:nvSpPr>
        <p:spPr>
          <a:xfrm>
            <a:off x="3566160" y="374904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7589520" y="374904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B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5897880" y="5212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O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3291840" y="55778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光从 A 射向 B；反过来从 B 也能沿原路到 A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47A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3152"/>
            <a:ext cx="12191695" cy="777240"/>
          </a:xfrm>
          <a:prstGeom prst="rect">
            <a:avLst/>
          </a:prstGeom>
          <a:solidFill>
            <a:srgbClr val="E3F2FD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D47A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镜面反射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54864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平行光射到平滑表面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972800" y="644652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 / 8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1188720"/>
            <a:ext cx="548640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38100" dist="12700" dir="16200000">
              <a:srgbClr val="000000">
                <a:alpha val="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1280160"/>
            <a:ext cx="5303520" cy="54864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1417320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🪞 镜面反射特点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1737360"/>
            <a:ext cx="51206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反射面光滑平整（如镜面、平静水面）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平行入射光 → 反射光仍然平行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只能在特定方向看到反射光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会感觉刺眼（眩光）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217920" y="1188720"/>
            <a:ext cx="548640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38100" dist="12700" dir="16200000">
              <a:srgbClr val="000000">
                <a:alpha val="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309360" y="1280160"/>
            <a:ext cx="5303520" cy="54864"/>
          </a:xfrm>
          <a:prstGeom prst="rect">
            <a:avLst/>
          </a:prstGeom>
          <a:solidFill>
            <a:srgbClr val="EA580C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0" y="1417320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🔬 微观解释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0" y="1737360"/>
            <a:ext cx="51206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表面在微观上也是平整的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→ 所有入射点的法线方向相同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→ 平行光反射后仍然平行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表面微观结构：————（完全平整）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2743200" y="5303520"/>
            <a:ext cx="6400800" cy="0"/>
          </a:xfrm>
          <a:prstGeom prst="line">
            <a:avLst/>
          </a:prstGeom>
          <a:noFill/>
          <a:ln w="38100">
            <a:solidFill>
              <a:srgbClr val="1E293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880360" y="532180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337560" y="532180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794760" y="532180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251960" y="532180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709160" y="532180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166360" y="532180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623560" y="532180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080760" y="532180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537960" y="532180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995160" y="532180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452360" y="532180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909560" y="532180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366760" y="532180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823960" y="5321808"/>
            <a:ext cx="256032" cy="25603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474720" y="4206240"/>
            <a:ext cx="2011680" cy="1097280"/>
          </a:xfrm>
          <a:prstGeom prst="line">
            <a:avLst/>
          </a:prstGeom>
          <a:noFill/>
          <a:ln w="34925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31" name="Shape 29"/>
          <p:cNvSpPr/>
          <p:nvPr/>
        </p:nvSpPr>
        <p:spPr>
          <a:xfrm>
            <a:off x="4846320" y="4206240"/>
            <a:ext cx="640080" cy="1097280"/>
          </a:xfrm>
          <a:prstGeom prst="line">
            <a:avLst/>
          </a:prstGeom>
          <a:noFill/>
          <a:ln w="34925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32" name="Shape 30"/>
          <p:cNvSpPr/>
          <p:nvPr/>
        </p:nvSpPr>
        <p:spPr>
          <a:xfrm>
            <a:off x="6217920" y="4206240"/>
            <a:ext cx="-731520" cy="1097280"/>
          </a:xfrm>
          <a:prstGeom prst="line">
            <a:avLst/>
          </a:prstGeom>
          <a:noFill/>
          <a:ln w="34925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33" name="Shape 31"/>
          <p:cNvSpPr/>
          <p:nvPr/>
        </p:nvSpPr>
        <p:spPr>
          <a:xfrm>
            <a:off x="5486400" y="5303520"/>
            <a:ext cx="2011680" cy="-1097280"/>
          </a:xfrm>
          <a:prstGeom prst="line">
            <a:avLst/>
          </a:prstGeom>
          <a:noFill/>
          <a:ln w="34925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34" name="Shape 32"/>
          <p:cNvSpPr/>
          <p:nvPr/>
        </p:nvSpPr>
        <p:spPr>
          <a:xfrm>
            <a:off x="5486400" y="5303520"/>
            <a:ext cx="640080" cy="-1097280"/>
          </a:xfrm>
          <a:prstGeom prst="line">
            <a:avLst/>
          </a:prstGeom>
          <a:noFill/>
          <a:ln w="34925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35" name="Shape 33"/>
          <p:cNvSpPr/>
          <p:nvPr/>
        </p:nvSpPr>
        <p:spPr>
          <a:xfrm>
            <a:off x="5486400" y="5303520"/>
            <a:ext cx="-731520" cy="-1097280"/>
          </a:xfrm>
          <a:prstGeom prst="line">
            <a:avLst/>
          </a:prstGeom>
          <a:noFill/>
          <a:ln w="34925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36" name="Text 34"/>
          <p:cNvSpPr/>
          <p:nvPr/>
        </p:nvSpPr>
        <p:spPr>
          <a:xfrm>
            <a:off x="3108960" y="379476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平行入射光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6949440" y="379476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平行反射光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4114800" y="5687568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平滑表面 → 反射光仍平行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47A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3152"/>
            <a:ext cx="12191695" cy="777240"/>
          </a:xfrm>
          <a:prstGeom prst="rect">
            <a:avLst/>
          </a:prstGeom>
          <a:solidFill>
            <a:srgbClr val="E3F2FD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D47A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漫反射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54864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平行光射到粗糙表面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972800" y="644652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 / 8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1188720"/>
            <a:ext cx="548640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38100" dist="12700" dir="16200000">
              <a:srgbClr val="000000">
                <a:alpha val="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1280160"/>
            <a:ext cx="5303520" cy="54864"/>
          </a:xfrm>
          <a:prstGeom prst="rect">
            <a:avLst/>
          </a:prstGeom>
          <a:solidFill>
            <a:srgbClr val="EA580C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1417320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📄 漫反射特点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1737360"/>
            <a:ext cx="51206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反射面粗糙不平（如纸张、墙壁、布料）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平行入射光 → 反射光向各个方向散开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从各个方向都能看到物体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不刺眼，光线柔和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217920" y="1188720"/>
            <a:ext cx="548640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38100" dist="12700" dir="16200000">
              <a:srgbClr val="000000">
                <a:alpha val="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309360" y="1280160"/>
            <a:ext cx="5303520" cy="54864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0" y="1417320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C3A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🔬 微观解释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0" y="1737360"/>
            <a:ext cx="51206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表面在微观上是凹凸不平的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→ 各入射点的法线方向不同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→ 平行光反射后散向各方向</a:t>
            </a:r>
            <a:endParaRPr lang="en-US" sz="11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表面微观结构：︿︿﹀﹀（凹凸不平）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2743200" y="5394960"/>
            <a:ext cx="457200" cy="-164592"/>
          </a:xfrm>
          <a:prstGeom prst="line">
            <a:avLst/>
          </a:prstGeom>
          <a:noFill/>
          <a:ln w="38100">
            <a:solidFill>
              <a:srgbClr val="1E293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200400" y="5230368"/>
            <a:ext cx="457200" cy="164592"/>
          </a:xfrm>
          <a:prstGeom prst="line">
            <a:avLst/>
          </a:prstGeom>
          <a:noFill/>
          <a:ln w="38100">
            <a:solidFill>
              <a:srgbClr val="1E293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0" y="5394960"/>
            <a:ext cx="457200" cy="-164592"/>
          </a:xfrm>
          <a:prstGeom prst="line">
            <a:avLst/>
          </a:prstGeom>
          <a:noFill/>
          <a:ln w="38100">
            <a:solidFill>
              <a:srgbClr val="1E293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114800" y="5230368"/>
            <a:ext cx="457200" cy="164592"/>
          </a:xfrm>
          <a:prstGeom prst="line">
            <a:avLst/>
          </a:prstGeom>
          <a:noFill/>
          <a:ln w="38100">
            <a:solidFill>
              <a:srgbClr val="1E293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572000" y="5394960"/>
            <a:ext cx="457200" cy="-164592"/>
          </a:xfrm>
          <a:prstGeom prst="line">
            <a:avLst/>
          </a:prstGeom>
          <a:noFill/>
          <a:ln w="38100">
            <a:solidFill>
              <a:srgbClr val="1E293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029200" y="5230368"/>
            <a:ext cx="457200" cy="164592"/>
          </a:xfrm>
          <a:prstGeom prst="line">
            <a:avLst/>
          </a:prstGeom>
          <a:noFill/>
          <a:ln w="38100">
            <a:solidFill>
              <a:srgbClr val="1E293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486400" y="5394960"/>
            <a:ext cx="457200" cy="-164592"/>
          </a:xfrm>
          <a:prstGeom prst="line">
            <a:avLst/>
          </a:prstGeom>
          <a:noFill/>
          <a:ln w="38100">
            <a:solidFill>
              <a:srgbClr val="1E293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43600" y="5230368"/>
            <a:ext cx="457200" cy="164592"/>
          </a:xfrm>
          <a:prstGeom prst="line">
            <a:avLst/>
          </a:prstGeom>
          <a:noFill/>
          <a:ln w="38100">
            <a:solidFill>
              <a:srgbClr val="1E293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5394960"/>
            <a:ext cx="457200" cy="-164592"/>
          </a:xfrm>
          <a:prstGeom prst="line">
            <a:avLst/>
          </a:prstGeom>
          <a:noFill/>
          <a:ln w="38100">
            <a:solidFill>
              <a:srgbClr val="1E293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858000" y="5230368"/>
            <a:ext cx="457200" cy="164592"/>
          </a:xfrm>
          <a:prstGeom prst="line">
            <a:avLst/>
          </a:prstGeom>
          <a:noFill/>
          <a:ln w="38100">
            <a:solidFill>
              <a:srgbClr val="1E293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315200" y="5394960"/>
            <a:ext cx="457200" cy="-164592"/>
          </a:xfrm>
          <a:prstGeom prst="line">
            <a:avLst/>
          </a:prstGeom>
          <a:noFill/>
          <a:ln w="38100">
            <a:solidFill>
              <a:srgbClr val="1E293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772400" y="5230368"/>
            <a:ext cx="457200" cy="164592"/>
          </a:xfrm>
          <a:prstGeom prst="line">
            <a:avLst/>
          </a:prstGeom>
          <a:noFill/>
          <a:ln w="38100">
            <a:solidFill>
              <a:srgbClr val="1E293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229600" y="5394960"/>
            <a:ext cx="457200" cy="-164592"/>
          </a:xfrm>
          <a:prstGeom prst="line">
            <a:avLst/>
          </a:prstGeom>
          <a:noFill/>
          <a:ln w="38100">
            <a:solidFill>
              <a:srgbClr val="1E293B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474720" y="4206240"/>
            <a:ext cx="2011680" cy="1188720"/>
          </a:xfrm>
          <a:prstGeom prst="line">
            <a:avLst/>
          </a:prstGeom>
          <a:noFill/>
          <a:ln w="34925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4846320" y="4206240"/>
            <a:ext cx="640080" cy="1188720"/>
          </a:xfrm>
          <a:prstGeom prst="line">
            <a:avLst/>
          </a:prstGeom>
          <a:noFill/>
          <a:ln w="34925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30" name="Shape 28"/>
          <p:cNvSpPr/>
          <p:nvPr/>
        </p:nvSpPr>
        <p:spPr>
          <a:xfrm>
            <a:off x="6217920" y="4206240"/>
            <a:ext cx="-731520" cy="1188720"/>
          </a:xfrm>
          <a:prstGeom prst="line">
            <a:avLst/>
          </a:prstGeom>
          <a:noFill/>
          <a:ln w="34925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31" name="Shape 29"/>
          <p:cNvSpPr/>
          <p:nvPr/>
        </p:nvSpPr>
        <p:spPr>
          <a:xfrm>
            <a:off x="5486400" y="5394960"/>
            <a:ext cx="731520" cy="-1463040"/>
          </a:xfrm>
          <a:prstGeom prst="line">
            <a:avLst/>
          </a:prstGeom>
          <a:noFill/>
          <a:ln w="34925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32" name="Shape 30"/>
          <p:cNvSpPr/>
          <p:nvPr/>
        </p:nvSpPr>
        <p:spPr>
          <a:xfrm>
            <a:off x="5486400" y="5394960"/>
            <a:ext cx="1554480" cy="-1280160"/>
          </a:xfrm>
          <a:prstGeom prst="line">
            <a:avLst/>
          </a:prstGeom>
          <a:noFill/>
          <a:ln w="34925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33" name="Shape 31"/>
          <p:cNvSpPr/>
          <p:nvPr/>
        </p:nvSpPr>
        <p:spPr>
          <a:xfrm>
            <a:off x="5486400" y="5394960"/>
            <a:ext cx="2560320" cy="-914400"/>
          </a:xfrm>
          <a:prstGeom prst="line">
            <a:avLst/>
          </a:prstGeom>
          <a:noFill/>
          <a:ln w="34925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34" name="Shape 32"/>
          <p:cNvSpPr/>
          <p:nvPr/>
        </p:nvSpPr>
        <p:spPr>
          <a:xfrm>
            <a:off x="5486400" y="5394960"/>
            <a:ext cx="3108960" cy="-457200"/>
          </a:xfrm>
          <a:prstGeom prst="line">
            <a:avLst/>
          </a:prstGeom>
          <a:noFill/>
          <a:ln w="34925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35" name="Text 33"/>
          <p:cNvSpPr/>
          <p:nvPr/>
        </p:nvSpPr>
        <p:spPr>
          <a:xfrm>
            <a:off x="3108960" y="379476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平行入射光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3931920" y="5779008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粗糙表面 → 反射光向各方向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47A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3152"/>
            <a:ext cx="12191695" cy="777240"/>
          </a:xfrm>
          <a:prstGeom prst="rect">
            <a:avLst/>
          </a:prstGeom>
          <a:solidFill>
            <a:srgbClr val="E3F2FD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D47A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知识小结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54864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2.4 光的反射 · 核心知识点回顾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972800" y="644652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 / 8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1188720"/>
            <a:ext cx="11430000" cy="1051560"/>
          </a:xfrm>
          <a:prstGeom prst="roundRect">
            <a:avLst>
              <a:gd name="adj" fmla="val 6957"/>
            </a:avLst>
          </a:prstGeom>
          <a:solidFill>
            <a:srgbClr val="E3F2FD"/>
          </a:solidFill>
          <a:ln/>
        </p:spPr>
      </p:sp>
      <p:sp>
        <p:nvSpPr>
          <p:cNvPr id="8" name="Shape 6"/>
          <p:cNvSpPr/>
          <p:nvPr/>
        </p:nvSpPr>
        <p:spPr>
          <a:xfrm>
            <a:off x="365760" y="1188720"/>
            <a:ext cx="73152" cy="105156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1261872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📐  反射定律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31520" y="16916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三线共面、两线分居、两角相等（∠r=∠i）。法线是虚线。光路可逆。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65760" y="2423160"/>
            <a:ext cx="11430000" cy="1051560"/>
          </a:xfrm>
          <a:prstGeom prst="roundRect">
            <a:avLst>
              <a:gd name="adj" fmla="val 6957"/>
            </a:avLst>
          </a:prstGeom>
          <a:solidFill>
            <a:srgbClr val="E3F2FD"/>
          </a:solidFill>
          <a:ln/>
        </p:spPr>
      </p:sp>
      <p:sp>
        <p:nvSpPr>
          <p:cNvPr id="12" name="Shape 10"/>
          <p:cNvSpPr/>
          <p:nvPr/>
        </p:nvSpPr>
        <p:spPr>
          <a:xfrm>
            <a:off x="365760" y="2423160"/>
            <a:ext cx="73152" cy="1051560"/>
          </a:xfrm>
          <a:prstGeom prst="rect">
            <a:avLst/>
          </a:prstGeom>
          <a:solidFill>
            <a:srgbClr val="EA580C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2496312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A580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🔄  镜面反射 vs 漫反射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731520" y="292608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镜面反射：光滑面，平行反射。漫反射：粗糙面，向各方向反射。两者都遵循反射定律。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65760" y="3657600"/>
            <a:ext cx="11430000" cy="1051560"/>
          </a:xfrm>
          <a:prstGeom prst="roundRect">
            <a:avLst>
              <a:gd name="adj" fmla="val 6957"/>
            </a:avLst>
          </a:prstGeom>
          <a:solidFill>
            <a:srgbClr val="E3F2FD"/>
          </a:solidFill>
          <a:ln/>
        </p:spPr>
      </p:sp>
      <p:sp>
        <p:nvSpPr>
          <p:cNvPr id="16" name="Shape 14"/>
          <p:cNvSpPr/>
          <p:nvPr/>
        </p:nvSpPr>
        <p:spPr>
          <a:xfrm>
            <a:off x="365760" y="3657600"/>
            <a:ext cx="73152" cy="105156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7" name="Text 15"/>
          <p:cNvSpPr/>
          <p:nvPr/>
        </p:nvSpPr>
        <p:spPr>
          <a:xfrm>
            <a:off x="731520" y="3730752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3A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✏️  反射作图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731520" y="41605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画法线（虚线）→量入射角→画反射光线（等角）。注意：法线是入射光线和反射光线的角平分线。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65760" y="4892040"/>
            <a:ext cx="11430000" cy="1051560"/>
          </a:xfrm>
          <a:prstGeom prst="roundRect">
            <a:avLst>
              <a:gd name="adj" fmla="val 6957"/>
            </a:avLst>
          </a:prstGeom>
          <a:solidFill>
            <a:srgbClr val="E3F2FD"/>
          </a:solidFill>
          <a:ln/>
        </p:spPr>
      </p:sp>
      <p:sp>
        <p:nvSpPr>
          <p:cNvPr id="20" name="Shape 18"/>
          <p:cNvSpPr/>
          <p:nvPr/>
        </p:nvSpPr>
        <p:spPr>
          <a:xfrm>
            <a:off x="365760" y="4892040"/>
            <a:ext cx="73152" cy="1051560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21" name="Text 19"/>
          <p:cNvSpPr/>
          <p:nvPr/>
        </p:nvSpPr>
        <p:spPr>
          <a:xfrm>
            <a:off x="731520" y="4965192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A3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🔧  镜面旋转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31520" y="539496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镜面转θ→法线转θ→反射光线转2θ。入射角=90°-入射光线与镜面的夹角。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47A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3152"/>
            <a:ext cx="12191695" cy="777240"/>
          </a:xfrm>
          <a:prstGeom prst="rect">
            <a:avLst/>
          </a:prstGeom>
          <a:solidFill>
            <a:srgbClr val="E3F2FD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D47A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课堂练习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54864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选择题 · 每题只有一个正确选项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972800" y="644652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 / 8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65760" y="109728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光的反射定律中，反射角（  ）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65760" y="1389888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大于入射角    B. 小于入射角    C. 等于入射角    D. 与入射角无关    答案：C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65760" y="196596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入射光线与镜面成40°，入射角是（  ）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65760" y="2258568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40°    B. 50°    C. 90°    D. 140°    答案：B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65760" y="283464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漫反射（  ）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65760" y="3127248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不遵循反射定律    B. 遵循反射定律    C. 只在白天发生    D. 只在晚上发生    答案：B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65760" y="370332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镜面旋转10°，反射光线旋转（  ）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65760" y="3995928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5°    B. 10°    C. 20°    D. 40°    答案：C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65760" y="457200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我们能从各方向看到黑板上的字是因为（  ）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65760" y="4864608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镜面反射    B. 漫反射    C. 光的折射    D. 光的直线传播    答案：B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65760" y="544068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6. 反射现象中光路是（  ）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65760" y="5733288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不可逆的    B. 可逆的    C. 部分可逆的    D. 不确定    答案：B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2026-08-04T09:24:20Z</dcterms:created>
  <dcterms:modified xsi:type="dcterms:W3CDTF">2026-08-04T09:24:20Z</dcterms:modified>
</cp:coreProperties>
</file>