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A6F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1600" y="-1371600"/>
            <a:ext cx="4572000" cy="4572000"/>
          </a:xfrm>
          <a:prstGeom prst="ellipse">
            <a:avLst/>
          </a:prstGeom>
          <a:solidFill>
            <a:srgbClr val="5B9BD5"/>
          </a:solidFill>
          <a:ln/>
        </p:spPr>
      </p:sp>
      <p:sp>
        <p:nvSpPr>
          <p:cNvPr id="3" name="Shape 1"/>
          <p:cNvSpPr/>
          <p:nvPr/>
        </p:nvSpPr>
        <p:spPr>
          <a:xfrm>
            <a:off x="9144000" y="2743200"/>
            <a:ext cx="5486400" cy="5486400"/>
          </a:xfrm>
          <a:prstGeom prst="ellipse">
            <a:avLst/>
          </a:prstGeom>
          <a:solidFill>
            <a:srgbClr val="5B9BD5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828800"/>
            <a:ext cx="10698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2.3 平面镜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3017520"/>
            <a:ext cx="10698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D0E0F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成像特点 · 成像作图 · 球面镜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731520" y="5029200"/>
            <a:ext cx="10698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B0C8E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苏科版物理 · 八年级上册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155680" y="6400800"/>
            <a:ext cx="731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B0C8E0"/>
                </a:solidFill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平面镜成像特点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94360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🪞 五大成像特点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5669280" cy="1783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等大：像与物大小相等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等距：像与物到镜面距离相等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垂直：像与物连线垂直于镜面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 虚像：平面镜成虚像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⑤ 对称：像与物关于镜面对称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6766560" y="1005840"/>
            <a:ext cx="502920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690372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示意图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8412480" y="1463040"/>
            <a:ext cx="73152" cy="164592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11" name="Text 9"/>
          <p:cNvSpPr/>
          <p:nvPr/>
        </p:nvSpPr>
        <p:spPr>
          <a:xfrm>
            <a:off x="8503920" y="210312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607080"/>
                </a:solidFill>
              </a:rPr>
              <a:t>镜面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7589520" y="1737360"/>
            <a:ext cx="274320" cy="914400"/>
          </a:xfrm>
          <a:prstGeom prst="rect">
            <a:avLst/>
          </a:prstGeom>
          <a:solidFill>
            <a:srgbClr val="4A90D9"/>
          </a:solidFill>
          <a:ln/>
        </p:spPr>
      </p:sp>
      <p:sp>
        <p:nvSpPr>
          <p:cNvPr id="13" name="Text 11"/>
          <p:cNvSpPr/>
          <p:nvPr/>
        </p:nvSpPr>
        <p:spPr>
          <a:xfrm>
            <a:off x="7498080" y="274320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物</a:t>
            </a:r>
            <a:endParaRPr lang="en-US" sz="800" dirty="0"/>
          </a:p>
        </p:txBody>
      </p:sp>
      <p:sp>
        <p:nvSpPr>
          <p:cNvPr id="14" name="Shape 12"/>
          <p:cNvSpPr/>
          <p:nvPr/>
        </p:nvSpPr>
        <p:spPr>
          <a:xfrm>
            <a:off x="9235440" y="1737360"/>
            <a:ext cx="274320" cy="914400"/>
          </a:xfrm>
          <a:prstGeom prst="rect">
            <a:avLst/>
          </a:prstGeom>
          <a:solidFill>
            <a:srgbClr val="E05050"/>
          </a:solidFill>
          <a:ln w="12700">
            <a:solidFill>
              <a:srgbClr val="E05050"/>
            </a:solidFill>
            <a:prstDash val="dash"/>
            <a:tail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9144000" y="2743200"/>
            <a:ext cx="4572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像</a:t>
            </a:r>
            <a:endParaRPr lang="en-US" sz="800" dirty="0"/>
          </a:p>
        </p:txBody>
      </p:sp>
      <p:sp>
        <p:nvSpPr>
          <p:cNvPr id="16" name="Shape 14"/>
          <p:cNvSpPr/>
          <p:nvPr/>
        </p:nvSpPr>
        <p:spPr>
          <a:xfrm>
            <a:off x="7863840" y="2194560"/>
            <a:ext cx="548640" cy="0"/>
          </a:xfrm>
          <a:prstGeom prst="line">
            <a:avLst/>
          </a:prstGeom>
          <a:noFill/>
          <a:ln w="12700">
            <a:solidFill>
              <a:srgbClr val="5CB85C"/>
            </a:solidFill>
            <a:prstDash val="solid"/>
            <a:tail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8485632" y="2194560"/>
            <a:ext cx="731520" cy="0"/>
          </a:xfrm>
          <a:prstGeom prst="line">
            <a:avLst/>
          </a:prstGeom>
          <a:noFill/>
          <a:ln w="12700">
            <a:solidFill>
              <a:srgbClr val="5CB85C"/>
            </a:solidFill>
            <a:prstDash val="solid"/>
            <a:tailEnd type="triangle" w="med" len="med"/>
          </a:ln>
        </p:spPr>
      </p:sp>
      <p:sp>
        <p:nvSpPr>
          <p:cNvPr id="18" name="Text 16"/>
          <p:cNvSpPr/>
          <p:nvPr/>
        </p:nvSpPr>
        <p:spPr>
          <a:xfrm>
            <a:off x="7955280" y="2240280"/>
            <a:ext cx="91440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5CB85C"/>
                </a:solidFill>
              </a:rPr>
              <a:t>等距</a:t>
            </a:r>
            <a:endParaRPr lang="en-US" sz="700" dirty="0"/>
          </a:p>
        </p:txBody>
      </p:sp>
      <p:sp>
        <p:nvSpPr>
          <p:cNvPr id="19" name="Shape 17"/>
          <p:cNvSpPr/>
          <p:nvPr/>
        </p:nvSpPr>
        <p:spPr>
          <a:xfrm>
            <a:off x="457200" y="3566160"/>
            <a:ext cx="5943600" cy="246888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20" name="Text 18"/>
          <p:cNvSpPr/>
          <p:nvPr/>
        </p:nvSpPr>
        <p:spPr>
          <a:xfrm>
            <a:off x="594360" y="363931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像不会因为距离而改变大小！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3977640"/>
            <a:ext cx="566928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很多同学以为：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「离镜子越远，像越小」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这是错的！❌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平面镜成的像始终与物体等大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你离镜子远时看到的像「变小」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是因为视角变小了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就像远处的楼房看起来小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但实际大小并没有变！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试试看：在镜子前举起手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慢慢后退——像中的手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始终和你的手一样大！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6766560" y="3566160"/>
            <a:ext cx="5029200" cy="246888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23" name="Text 21"/>
          <p:cNvSpPr/>
          <p:nvPr/>
        </p:nvSpPr>
        <p:spPr>
          <a:xfrm>
            <a:off x="6903720" y="363931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🔍 虚像是什么？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6903720" y="3977640"/>
            <a:ext cx="4754880" cy="1965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虚像：不是实际光线会聚而成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是反射光线反向延长线的交点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不能用光屏接收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判断方法：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实像 → 光屏能接收到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虚像 → 光屏接收不到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平面镜成的像是虚像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这就是为什么你不能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把镜子里的自己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「印」到一张纸上～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2 / 8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成像作图——四步画出平面镜像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11247120" cy="5029200"/>
          </a:xfrm>
          <a:prstGeom prst="roundRect">
            <a:avLst>
              <a:gd name="adj" fmla="val 272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✏️ 作图步骤（对称法）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657600" y="914400"/>
            <a:ext cx="73152" cy="274320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8" name="Shape 6"/>
          <p:cNvSpPr/>
          <p:nvPr/>
        </p:nvSpPr>
        <p:spPr>
          <a:xfrm>
            <a:off x="3730752" y="1097280"/>
            <a:ext cx="-45720" cy="137160"/>
          </a:xfrm>
          <a:prstGeom prst="line">
            <a:avLst/>
          </a:prstGeom>
          <a:noFill/>
          <a:ln w="6350">
            <a:solidFill>
              <a:srgbClr val="A0B0C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3803904" y="1097280"/>
            <a:ext cx="-45720" cy="137160"/>
          </a:xfrm>
          <a:prstGeom prst="line">
            <a:avLst/>
          </a:prstGeom>
          <a:noFill/>
          <a:ln w="6350">
            <a:solidFill>
              <a:srgbClr val="A0B0C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877056" y="1097280"/>
            <a:ext cx="-45720" cy="137160"/>
          </a:xfrm>
          <a:prstGeom prst="line">
            <a:avLst/>
          </a:prstGeom>
          <a:noFill/>
          <a:ln w="6350">
            <a:solidFill>
              <a:srgbClr val="A0B0C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3950208" y="1097280"/>
            <a:ext cx="-45720" cy="137160"/>
          </a:xfrm>
          <a:prstGeom prst="line">
            <a:avLst/>
          </a:prstGeom>
          <a:noFill/>
          <a:ln w="6350">
            <a:solidFill>
              <a:srgbClr val="A0B0C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023360" y="1097280"/>
            <a:ext cx="-45720" cy="137160"/>
          </a:xfrm>
          <a:prstGeom prst="line">
            <a:avLst/>
          </a:prstGeom>
          <a:noFill/>
          <a:ln w="6350">
            <a:solidFill>
              <a:srgbClr val="A0B0C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096512" y="1097280"/>
            <a:ext cx="-45720" cy="137160"/>
          </a:xfrm>
          <a:prstGeom prst="line">
            <a:avLst/>
          </a:prstGeom>
          <a:noFill/>
          <a:ln w="6350">
            <a:solidFill>
              <a:srgbClr val="A0B0C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749040" y="374904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607080"/>
                </a:solidFill>
              </a:rPr>
              <a:t>镜面</a:t>
            </a:r>
            <a:endParaRPr lang="en-US" sz="800" dirty="0"/>
          </a:p>
        </p:txBody>
      </p:sp>
      <p:sp>
        <p:nvSpPr>
          <p:cNvPr id="15" name="Shape 13"/>
          <p:cNvSpPr/>
          <p:nvPr/>
        </p:nvSpPr>
        <p:spPr>
          <a:xfrm>
            <a:off x="1828800" y="2148840"/>
            <a:ext cx="274320" cy="274320"/>
          </a:xfrm>
          <a:prstGeom prst="ellipse">
            <a:avLst/>
          </a:prstGeom>
          <a:solidFill>
            <a:srgbClr val="4A90D9"/>
          </a:solidFill>
          <a:ln/>
        </p:spPr>
      </p:sp>
      <p:sp>
        <p:nvSpPr>
          <p:cNvPr id="16" name="Text 14"/>
          <p:cNvSpPr/>
          <p:nvPr/>
        </p:nvSpPr>
        <p:spPr>
          <a:xfrm>
            <a:off x="1645920" y="246888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4A90D9"/>
                </a:solidFill>
              </a:rPr>
              <a:t>A（物）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1965960" y="2286000"/>
            <a:ext cx="1691640" cy="0"/>
          </a:xfrm>
          <a:prstGeom prst="line">
            <a:avLst/>
          </a:prstGeom>
          <a:noFill/>
          <a:ln w="19050">
            <a:solidFill>
              <a:srgbClr val="E8893A"/>
            </a:solidFill>
            <a:prstDash val="dash"/>
            <a:tailEnd type="triangle" w="med" len="med"/>
          </a:ln>
        </p:spPr>
      </p:sp>
      <p:sp>
        <p:nvSpPr>
          <p:cNvPr id="18" name="Text 16"/>
          <p:cNvSpPr/>
          <p:nvPr/>
        </p:nvSpPr>
        <p:spPr>
          <a:xfrm>
            <a:off x="1828800" y="1554480"/>
            <a:ext cx="18288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E8893A"/>
                </a:solidFill>
              </a:rPr>
              <a:t>①过A作镜面的垂线</a:t>
            </a:r>
            <a:endParaRPr lang="en-US" sz="800" dirty="0"/>
          </a:p>
        </p:txBody>
      </p:sp>
      <p:sp>
        <p:nvSpPr>
          <p:cNvPr id="19" name="Shape 17"/>
          <p:cNvSpPr/>
          <p:nvPr/>
        </p:nvSpPr>
        <p:spPr>
          <a:xfrm>
            <a:off x="1965960" y="2148840"/>
            <a:ext cx="0" cy="274320"/>
          </a:xfrm>
          <a:prstGeom prst="line">
            <a:avLst/>
          </a:prstGeom>
          <a:noFill/>
          <a:ln w="12700">
            <a:solidFill>
              <a:srgbClr val="5CB85C"/>
            </a:solidFill>
            <a:prstDash val="solid"/>
            <a:tailEnd type="triangle" w="med" len="med"/>
          </a:ln>
        </p:spPr>
      </p:sp>
      <p:sp>
        <p:nvSpPr>
          <p:cNvPr id="20" name="Shape 18"/>
          <p:cNvSpPr/>
          <p:nvPr/>
        </p:nvSpPr>
        <p:spPr>
          <a:xfrm>
            <a:off x="3657600" y="2148840"/>
            <a:ext cx="594360" cy="0"/>
          </a:xfrm>
          <a:prstGeom prst="line">
            <a:avLst/>
          </a:prstGeom>
          <a:noFill/>
          <a:ln w="12700">
            <a:solidFill>
              <a:srgbClr val="5CB85C"/>
            </a:solidFill>
            <a:prstDash val="solid"/>
            <a:tailEnd type="triangle" w="med" len="med"/>
          </a:ln>
        </p:spPr>
      </p:sp>
      <p:sp>
        <p:nvSpPr>
          <p:cNvPr id="21" name="Text 19"/>
          <p:cNvSpPr/>
          <p:nvPr/>
        </p:nvSpPr>
        <p:spPr>
          <a:xfrm>
            <a:off x="2743200" y="2331720"/>
            <a:ext cx="1371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5CB85C"/>
                </a:solidFill>
              </a:rPr>
              <a:t>②取等距点A'</a:t>
            </a:r>
            <a:endParaRPr lang="en-US" sz="800" dirty="0"/>
          </a:p>
        </p:txBody>
      </p:sp>
      <p:sp>
        <p:nvSpPr>
          <p:cNvPr id="22" name="Shape 20"/>
          <p:cNvSpPr/>
          <p:nvPr/>
        </p:nvSpPr>
        <p:spPr>
          <a:xfrm>
            <a:off x="5212080" y="2148840"/>
            <a:ext cx="274320" cy="274320"/>
          </a:xfrm>
          <a:prstGeom prst="ellipse">
            <a:avLst/>
          </a:prstGeom>
          <a:solidFill>
            <a:srgbClr val="E05050"/>
          </a:solidFill>
          <a:ln w="12700">
            <a:solidFill>
              <a:srgbClr val="E05050"/>
            </a:solidFill>
            <a:prstDash val="dash"/>
            <a:tailEnd type="triangle" w="med" len="med"/>
          </a:ln>
        </p:spPr>
      </p:sp>
      <p:sp>
        <p:nvSpPr>
          <p:cNvPr id="23" name="Text 21"/>
          <p:cNvSpPr/>
          <p:nvPr/>
        </p:nvSpPr>
        <p:spPr>
          <a:xfrm>
            <a:off x="5029200" y="246888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dirty="0">
                <a:solidFill>
                  <a:srgbClr val="E05050"/>
                </a:solidFill>
              </a:rPr>
              <a:t>A'（像）</a:t>
            </a:r>
            <a:endParaRPr lang="en-US" sz="800" dirty="0"/>
          </a:p>
        </p:txBody>
      </p:sp>
      <p:sp>
        <p:nvSpPr>
          <p:cNvPr id="24" name="Text 22"/>
          <p:cNvSpPr/>
          <p:nvPr/>
        </p:nvSpPr>
        <p:spPr>
          <a:xfrm>
            <a:off x="5943600" y="1554480"/>
            <a:ext cx="2286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5EA7"/>
                </a:solidFill>
              </a:rPr>
              <a:t>③用虚线连接A'和镜面</a:t>
            </a:r>
            <a:endParaRPr lang="en-US" sz="800" dirty="0"/>
          </a:p>
          <a:p>
            <a:pPr indent="0" marL="0">
              <a:buNone/>
            </a:pPr>
            <a:r>
              <a:rPr lang="en-US" sz="800" dirty="0">
                <a:solidFill>
                  <a:srgbClr val="7B5EA7"/>
                </a:solidFill>
              </a:rPr>
              <a:t>④在A'处画虚像（虚线表示）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6400800" y="228600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作图四步骤：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过物点作镜面的垂线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在镜面另一侧取等距点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③ 用虚线连接对称点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④ 虚像用虚线表示</a:t>
            </a:r>
            <a:endParaRPr lang="en-US" sz="900" dirty="0"/>
          </a:p>
          <a:p>
            <a:pPr indent="0" marL="0">
              <a:buNone/>
            </a:pP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⚠️ 注意：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垂线用虚线！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像用虚线！</a:t>
            </a:r>
            <a:endParaRPr lang="en-US" sz="900" dirty="0"/>
          </a:p>
          <a:p>
            <a:pPr indent="0" marL="0">
              <a:buNone/>
            </a:pPr>
            <a:r>
              <a:rPr lang="en-US" sz="9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物距=像距（等距）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3 / 8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验证虚像——虚像不能用光屏接收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9436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6692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🔬 实验：虚像能用光屏接收吗？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1097280"/>
            <a:ext cx="182880" cy="731520"/>
          </a:xfrm>
          <a:prstGeom prst="rect">
            <a:avLst/>
          </a:prstGeom>
          <a:solidFill>
            <a:srgbClr val="E8893A"/>
          </a:solidFill>
          <a:ln/>
        </p:spPr>
      </p:sp>
      <p:sp>
        <p:nvSpPr>
          <p:cNvPr id="8" name="Shape 6"/>
          <p:cNvSpPr/>
          <p:nvPr/>
        </p:nvSpPr>
        <p:spPr>
          <a:xfrm>
            <a:off x="1325880" y="822960"/>
            <a:ext cx="274320" cy="22860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9" name="Text 7"/>
          <p:cNvSpPr/>
          <p:nvPr/>
        </p:nvSpPr>
        <p:spPr>
          <a:xfrm>
            <a:off x="1188720" y="1920240"/>
            <a:ext cx="548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2C3E50"/>
                </a:solidFill>
              </a:rPr>
              <a:t>点燃</a:t>
            </a:r>
            <a:endParaRPr lang="en-US" sz="700" dirty="0"/>
          </a:p>
          <a:p>
            <a:pPr algn="ctr" indent="0" marL="0">
              <a:buNone/>
            </a:pPr>
            <a:r>
              <a:rPr lang="en-US" sz="700" dirty="0">
                <a:solidFill>
                  <a:srgbClr val="2C3E50"/>
                </a:solidFill>
              </a:rPr>
              <a:t>蜡烛</a:t>
            </a:r>
            <a:endParaRPr lang="en-US" sz="700" dirty="0"/>
          </a:p>
        </p:txBody>
      </p:sp>
      <p:sp>
        <p:nvSpPr>
          <p:cNvPr id="10" name="Shape 8"/>
          <p:cNvSpPr/>
          <p:nvPr/>
        </p:nvSpPr>
        <p:spPr>
          <a:xfrm>
            <a:off x="2743200" y="0"/>
            <a:ext cx="73152" cy="3200400"/>
          </a:xfrm>
          <a:prstGeom prst="rect">
            <a:avLst/>
          </a:prstGeom>
          <a:solidFill>
            <a:srgbClr val="5B9BD5"/>
          </a:solidFill>
          <a:ln/>
        </p:spPr>
      </p:sp>
      <p:sp>
        <p:nvSpPr>
          <p:cNvPr id="11" name="Text 9"/>
          <p:cNvSpPr/>
          <p:nvPr/>
        </p:nvSpPr>
        <p:spPr>
          <a:xfrm>
            <a:off x="2834640" y="2743200"/>
            <a:ext cx="731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dirty="0">
                <a:solidFill>
                  <a:srgbClr val="5B9BD5"/>
                </a:solidFill>
              </a:rPr>
              <a:t>玻璃板</a:t>
            </a:r>
            <a:endParaRPr lang="en-US" sz="700" dirty="0"/>
          </a:p>
        </p:txBody>
      </p:sp>
      <p:sp>
        <p:nvSpPr>
          <p:cNvPr id="12" name="Shape 10"/>
          <p:cNvSpPr/>
          <p:nvPr/>
        </p:nvSpPr>
        <p:spPr>
          <a:xfrm>
            <a:off x="4114800" y="1097280"/>
            <a:ext cx="182880" cy="731520"/>
          </a:xfrm>
          <a:prstGeom prst="rect">
            <a:avLst/>
          </a:prstGeom>
          <a:solidFill>
            <a:srgbClr val="E05050"/>
          </a:solidFill>
          <a:ln w="12700">
            <a:solidFill>
              <a:srgbClr val="E05050"/>
            </a:solidFill>
            <a:prstDash val="dash"/>
            <a:tailEnd type="triangle" w="med" len="med"/>
          </a:ln>
        </p:spPr>
      </p:sp>
      <p:sp>
        <p:nvSpPr>
          <p:cNvPr id="13" name="Shape 11"/>
          <p:cNvSpPr/>
          <p:nvPr/>
        </p:nvSpPr>
        <p:spPr>
          <a:xfrm>
            <a:off x="4069080" y="822960"/>
            <a:ext cx="274320" cy="228600"/>
          </a:xfrm>
          <a:prstGeom prst="ellipse">
            <a:avLst/>
          </a:prstGeom>
          <a:solidFill>
            <a:srgbClr val="E05050"/>
          </a:solidFill>
          <a:ln w="12700">
            <a:solidFill>
              <a:srgbClr val="E05050"/>
            </a:solidFill>
            <a:prstDash val="dash"/>
            <a:tailEnd type="triangle" w="med" len="med"/>
          </a:ln>
        </p:spPr>
      </p:sp>
      <p:sp>
        <p:nvSpPr>
          <p:cNvPr id="14" name="Text 12"/>
          <p:cNvSpPr/>
          <p:nvPr/>
        </p:nvSpPr>
        <p:spPr>
          <a:xfrm>
            <a:off x="3931920" y="1920240"/>
            <a:ext cx="54864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虚像</a:t>
            </a:r>
            <a:endParaRPr lang="en-US" sz="700" dirty="0"/>
          </a:p>
        </p:txBody>
      </p:sp>
      <p:sp>
        <p:nvSpPr>
          <p:cNvPr id="15" name="Shape 13"/>
          <p:cNvSpPr/>
          <p:nvPr/>
        </p:nvSpPr>
        <p:spPr>
          <a:xfrm>
            <a:off x="5029200" y="457200"/>
            <a:ext cx="137160" cy="2286000"/>
          </a:xfrm>
          <a:prstGeom prst="rect">
            <a:avLst/>
          </a:prstGeom>
          <a:solidFill>
            <a:srgbClr val="607080"/>
          </a:solidFill>
          <a:ln/>
        </p:spPr>
      </p:sp>
      <p:sp>
        <p:nvSpPr>
          <p:cNvPr id="16" name="Text 14"/>
          <p:cNvSpPr/>
          <p:nvPr/>
        </p:nvSpPr>
        <p:spPr>
          <a:xfrm>
            <a:off x="4846320" y="192024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dirty="0">
                <a:solidFill>
                  <a:srgbClr val="E05050"/>
                </a:solidFill>
              </a:rPr>
              <a:t>光屏上</a:t>
            </a:r>
            <a:endParaRPr lang="en-US" sz="800" dirty="0"/>
          </a:p>
          <a:p>
            <a:pPr algn="ctr" indent="0" marL="0">
              <a:buNone/>
            </a:pPr>
            <a:r>
              <a:rPr lang="en-US" sz="800" b="1" dirty="0">
                <a:solidFill>
                  <a:srgbClr val="E05050"/>
                </a:solidFill>
              </a:rPr>
              <a:t>无像！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6766560" y="1005840"/>
            <a:ext cx="50292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8" name="Text 16"/>
          <p:cNvSpPr/>
          <p:nvPr/>
        </p:nvSpPr>
        <p:spPr>
          <a:xfrm>
            <a:off x="6903720" y="1078992"/>
            <a:ext cx="47548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📌 虚像的特点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903720" y="1417320"/>
            <a:ext cx="4754880" cy="2240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不是实际光线会聚而成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是反射光线反向延长线的交点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不能用光屏接收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只能用眼睛观察到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💬 生活体验：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你照镜子时看到的自己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就是虚像——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你不能伸手「摸到」镜子里的自己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也不能用一张纸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把镜子里的像「印」下来～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57200" y="4023360"/>
            <a:ext cx="1124712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21" name="Text 19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关键区别：实像 vs 虚像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94360" y="4434840"/>
            <a:ext cx="10972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实像：实际光线会聚而成 → 光屏可以接收到 → 小孔成像、投影仪成的是实像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虚像：光线反向延长线会聚 → 光屏不能接收 → 平面镜、放大镜成的是虚像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简单判断：能在屏幕上显示的是实像，只能在镜子里看到的是虚像！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4 / 8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平面镜的应用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🪞 穿衣镜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32918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日常生活中照镜子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利用平面镜成等大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正立虚像的特点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整理仪容仪表～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297680" y="100584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443484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🔭 潜望镜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434840" y="1417320"/>
            <a:ext cx="32918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利用两块平面镜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改变光路方向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在潜艇、战壕中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观察外部情况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两块镜面成45°角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8138160" y="100584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2" name="Text 10"/>
          <p:cNvSpPr/>
          <p:nvPr/>
        </p:nvSpPr>
        <p:spPr>
          <a:xfrm>
            <a:off x="8275320" y="107899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B9BD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🦷 牙医镜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8275320" y="1417320"/>
            <a:ext cx="32918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牙医用小平面镜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观察牙齿背面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利用平面镜反射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看到视线看不到的地方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57200" y="320040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594360" y="32735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🏪 商店防盗镜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94360" y="3611880"/>
            <a:ext cx="32918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超市天花板的凸面镜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（球面镜的一种）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可以看到更广的范围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用于安全监控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297680" y="320040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8" name="Text 16"/>
          <p:cNvSpPr/>
          <p:nvPr/>
        </p:nvSpPr>
        <p:spPr>
          <a:xfrm>
            <a:off x="4434840" y="32735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050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🚗 汽车后视镜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434840" y="3611880"/>
            <a:ext cx="32918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汽车两侧的后视镜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是凸面镜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可以看到更大范围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但看到的像比实际小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（所以有「物体比看起来近」的提示）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8138160" y="3200400"/>
            <a:ext cx="3566160" cy="1920240"/>
          </a:xfrm>
          <a:prstGeom prst="roundRect">
            <a:avLst>
              <a:gd name="adj" fmla="val 7143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21" name="Text 19"/>
          <p:cNvSpPr/>
          <p:nvPr/>
        </p:nvSpPr>
        <p:spPr>
          <a:xfrm>
            <a:off x="8275320" y="3273552"/>
            <a:ext cx="32918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B5EA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💄 化妆镜（凹面）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8275320" y="3611880"/>
            <a:ext cx="3291840" cy="1417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有些化妆镜是凹面镜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当脸在焦点内时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成放大正立虚像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方便化妆时看细节～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5 / 8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球面镜——凹面镜与凸面镜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530352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5029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🔵 凹面镜（会聚光）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371600" y="1828800"/>
            <a:ext cx="1371600" cy="731520"/>
          </a:xfrm>
          <a:prstGeom prst="line">
            <a:avLst/>
          </a:prstGeom>
          <a:noFill/>
          <a:ln w="38100">
            <a:solidFill>
              <a:srgbClr val="4A90D9"/>
            </a:solidFill>
            <a:prstDash val="solid"/>
            <a:tailEnd type="triangle" w="med" len="med"/>
          </a:ln>
        </p:spPr>
      </p:sp>
      <p:sp>
        <p:nvSpPr>
          <p:cNvPr id="8" name="Shape 6"/>
          <p:cNvSpPr/>
          <p:nvPr/>
        </p:nvSpPr>
        <p:spPr>
          <a:xfrm>
            <a:off x="1371600" y="3291840"/>
            <a:ext cx="1371600" cy="-731520"/>
          </a:xfrm>
          <a:prstGeom prst="line">
            <a:avLst/>
          </a:prstGeom>
          <a:noFill/>
          <a:ln w="38100">
            <a:solidFill>
              <a:srgbClr val="4A90D9"/>
            </a:solidFill>
            <a:prstDash val="solid"/>
            <a:tailEnd type="triangle" w="med" len="med"/>
          </a:ln>
        </p:spPr>
      </p:sp>
      <p:sp>
        <p:nvSpPr>
          <p:cNvPr id="9" name="Shape 7"/>
          <p:cNvSpPr/>
          <p:nvPr/>
        </p:nvSpPr>
        <p:spPr>
          <a:xfrm>
            <a:off x="914400" y="2194560"/>
            <a:ext cx="457200" cy="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0" name="Shape 8"/>
          <p:cNvSpPr/>
          <p:nvPr/>
        </p:nvSpPr>
        <p:spPr>
          <a:xfrm>
            <a:off x="1371600" y="2194560"/>
            <a:ext cx="914400" cy="-41148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1" name="Shape 9"/>
          <p:cNvSpPr/>
          <p:nvPr/>
        </p:nvSpPr>
        <p:spPr>
          <a:xfrm>
            <a:off x="914400" y="2441448"/>
            <a:ext cx="457200" cy="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2" name="Shape 10"/>
          <p:cNvSpPr/>
          <p:nvPr/>
        </p:nvSpPr>
        <p:spPr>
          <a:xfrm>
            <a:off x="1371600" y="2441448"/>
            <a:ext cx="914400" cy="-13716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3" name="Shape 11"/>
          <p:cNvSpPr/>
          <p:nvPr/>
        </p:nvSpPr>
        <p:spPr>
          <a:xfrm>
            <a:off x="914400" y="2688336"/>
            <a:ext cx="457200" cy="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4" name="Shape 12"/>
          <p:cNvSpPr/>
          <p:nvPr/>
        </p:nvSpPr>
        <p:spPr>
          <a:xfrm>
            <a:off x="1371600" y="2688336"/>
            <a:ext cx="914400" cy="13716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5" name="Shape 13"/>
          <p:cNvSpPr/>
          <p:nvPr/>
        </p:nvSpPr>
        <p:spPr>
          <a:xfrm>
            <a:off x="914400" y="2935224"/>
            <a:ext cx="457200" cy="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6" name="Shape 14"/>
          <p:cNvSpPr/>
          <p:nvPr/>
        </p:nvSpPr>
        <p:spPr>
          <a:xfrm>
            <a:off x="1371600" y="2935224"/>
            <a:ext cx="914400" cy="41148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17" name="Shape 15"/>
          <p:cNvSpPr/>
          <p:nvPr/>
        </p:nvSpPr>
        <p:spPr>
          <a:xfrm>
            <a:off x="2651760" y="2468880"/>
            <a:ext cx="182880" cy="182880"/>
          </a:xfrm>
          <a:prstGeom prst="ellipse">
            <a:avLst/>
          </a:prstGeom>
          <a:solidFill>
            <a:srgbClr val="E05050"/>
          </a:solidFill>
          <a:ln/>
        </p:spPr>
      </p:sp>
      <p:sp>
        <p:nvSpPr>
          <p:cNvPr id="18" name="Text 16"/>
          <p:cNvSpPr/>
          <p:nvPr/>
        </p:nvSpPr>
        <p:spPr>
          <a:xfrm>
            <a:off x="2651760" y="2743200"/>
            <a:ext cx="640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E05050"/>
                </a:solidFill>
              </a:rPr>
              <a:t>焦点F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731520" y="39319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4A90D9"/>
                </a:solidFill>
              </a:rPr>
              <a:t>平行光经凹面镜反射后会聚于焦点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6217920" y="1005840"/>
            <a:ext cx="5486400" cy="274320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21" name="Text 19"/>
          <p:cNvSpPr/>
          <p:nvPr/>
        </p:nvSpPr>
        <p:spPr>
          <a:xfrm>
            <a:off x="6355080" y="1078992"/>
            <a:ext cx="52120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🟠 凸面镜（发散光）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7589520" y="1828800"/>
            <a:ext cx="914400" cy="731520"/>
          </a:xfrm>
          <a:prstGeom prst="line">
            <a:avLst/>
          </a:prstGeom>
          <a:noFill/>
          <a:ln w="381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23" name="Shape 21"/>
          <p:cNvSpPr/>
          <p:nvPr/>
        </p:nvSpPr>
        <p:spPr>
          <a:xfrm>
            <a:off x="7589520" y="3291840"/>
            <a:ext cx="914400" cy="-731520"/>
          </a:xfrm>
          <a:prstGeom prst="line">
            <a:avLst/>
          </a:prstGeom>
          <a:noFill/>
          <a:ln w="381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24" name="Shape 22"/>
          <p:cNvSpPr/>
          <p:nvPr/>
        </p:nvSpPr>
        <p:spPr>
          <a:xfrm>
            <a:off x="7132320" y="2194560"/>
            <a:ext cx="457200" cy="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25" name="Shape 23"/>
          <p:cNvSpPr/>
          <p:nvPr/>
        </p:nvSpPr>
        <p:spPr>
          <a:xfrm>
            <a:off x="7589520" y="2194560"/>
            <a:ext cx="1097280" cy="41148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26" name="Shape 24"/>
          <p:cNvSpPr/>
          <p:nvPr/>
        </p:nvSpPr>
        <p:spPr>
          <a:xfrm>
            <a:off x="7132320" y="2441448"/>
            <a:ext cx="457200" cy="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27" name="Shape 25"/>
          <p:cNvSpPr/>
          <p:nvPr/>
        </p:nvSpPr>
        <p:spPr>
          <a:xfrm>
            <a:off x="7589520" y="2441448"/>
            <a:ext cx="1097280" cy="13716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28" name="Shape 26"/>
          <p:cNvSpPr/>
          <p:nvPr/>
        </p:nvSpPr>
        <p:spPr>
          <a:xfrm>
            <a:off x="7132320" y="2688336"/>
            <a:ext cx="457200" cy="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29" name="Shape 27"/>
          <p:cNvSpPr/>
          <p:nvPr/>
        </p:nvSpPr>
        <p:spPr>
          <a:xfrm>
            <a:off x="7589520" y="2688336"/>
            <a:ext cx="1097280" cy="-13716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30" name="Shape 28"/>
          <p:cNvSpPr/>
          <p:nvPr/>
        </p:nvSpPr>
        <p:spPr>
          <a:xfrm>
            <a:off x="7132320" y="2935224"/>
            <a:ext cx="457200" cy="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31" name="Shape 29"/>
          <p:cNvSpPr/>
          <p:nvPr/>
        </p:nvSpPr>
        <p:spPr>
          <a:xfrm>
            <a:off x="7589520" y="2935224"/>
            <a:ext cx="1097280" cy="-411480"/>
          </a:xfrm>
          <a:prstGeom prst="line">
            <a:avLst/>
          </a:prstGeom>
          <a:noFill/>
          <a:ln w="12700">
            <a:solidFill>
              <a:srgbClr val="E8893A"/>
            </a:solidFill>
            <a:prstDash val="solid"/>
            <a:tailEnd type="triangle" w="med" len="med"/>
          </a:ln>
        </p:spPr>
      </p:sp>
      <p:sp>
        <p:nvSpPr>
          <p:cNvPr id="32" name="Text 30"/>
          <p:cNvSpPr/>
          <p:nvPr/>
        </p:nvSpPr>
        <p:spPr>
          <a:xfrm>
            <a:off x="6858000" y="3931920"/>
            <a:ext cx="3657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E8893A"/>
                </a:solidFill>
              </a:rPr>
              <a:t>平行光经凸面镜反射后发散</a:t>
            </a:r>
            <a:endParaRPr lang="en-US" sz="900" dirty="0"/>
          </a:p>
        </p:txBody>
      </p:sp>
      <p:sp>
        <p:nvSpPr>
          <p:cNvPr id="33" name="Shape 31"/>
          <p:cNvSpPr/>
          <p:nvPr/>
        </p:nvSpPr>
        <p:spPr>
          <a:xfrm>
            <a:off x="457200" y="4023360"/>
            <a:ext cx="11247120" cy="2011680"/>
          </a:xfrm>
          <a:prstGeom prst="roundRect">
            <a:avLst>
              <a:gd name="adj" fmla="val 6818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34" name="Text 32"/>
          <p:cNvSpPr/>
          <p:nvPr/>
        </p:nvSpPr>
        <p:spPr>
          <a:xfrm>
            <a:off x="594360" y="409651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📊 凹面镜 vs 凸面镜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594360" y="4434840"/>
            <a:ext cx="1097280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         镜面形状          对光线的作用       焦点类型      应用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凹面镜   球面的内表面       会聚光线         实焦点        太阳灶、手电筒反光碗、化妆放大镜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凸面镜   球面的外表面       发散光线         虚焦点        汽车后视镜、路口广角镜、商店防盗镜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记忆口诀：「凹会聚，凸发散」——凹进去的会聚光，凸出来的发散光！</a:t>
            </a:r>
            <a:endParaRPr lang="en-US" sz="1000" dirty="0"/>
          </a:p>
        </p:txBody>
      </p:sp>
      <p:sp>
        <p:nvSpPr>
          <p:cNvPr id="36" name="Text 34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6 / 8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知识小结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6" name="Text 4"/>
          <p:cNvSpPr/>
          <p:nvPr/>
        </p:nvSpPr>
        <p:spPr>
          <a:xfrm>
            <a:off x="59436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🪞 平面镜成像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9436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等大、等距、垂直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虚像（光屏不能收）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像与物关于镜面对称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像不随距离改变大小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9" name="Text 7"/>
          <p:cNvSpPr/>
          <p:nvPr/>
        </p:nvSpPr>
        <p:spPr>
          <a:xfrm>
            <a:off x="352044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✏️ 成像作图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52044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①过物点作垂线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②取等距对称点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③虚线连对称点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④虚像用虚线表示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30936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2" name="Text 10"/>
          <p:cNvSpPr/>
          <p:nvPr/>
        </p:nvSpPr>
        <p:spPr>
          <a:xfrm>
            <a:off x="644652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4A90D9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🔵 凹面镜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4652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球面内表面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会聚光线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实焦点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太阳灶、手电筒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9235440" y="1005840"/>
            <a:ext cx="2651760" cy="2560320"/>
          </a:xfrm>
          <a:prstGeom prst="roundRect">
            <a:avLst>
              <a:gd name="adj" fmla="val 5357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5" name="Text 13"/>
          <p:cNvSpPr/>
          <p:nvPr/>
        </p:nvSpPr>
        <p:spPr>
          <a:xfrm>
            <a:off x="9372600" y="1078992"/>
            <a:ext cx="23774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8893A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🟠 凸面镜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9372600" y="1417320"/>
            <a:ext cx="2377440" cy="2057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球面外表面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发散光线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虚焦点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后视镜、广角镜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457200" y="3840480"/>
            <a:ext cx="11247120" cy="2103120"/>
          </a:xfrm>
          <a:prstGeom prst="roundRect">
            <a:avLst>
              <a:gd name="adj" fmla="val 6522"/>
            </a:avLst>
          </a:prstGeom>
          <a:solidFill>
            <a:srgbClr val="FFFFFF"/>
          </a:solidFill>
          <a:ln w="1270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18" name="Text 16"/>
          <p:cNvSpPr/>
          <p:nvPr/>
        </p:nvSpPr>
        <p:spPr>
          <a:xfrm>
            <a:off x="594360" y="3913632"/>
            <a:ext cx="109728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🧠 记忆口诀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594360" y="4251960"/>
            <a:ext cx="1097280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「平面镜像等大等距虚，凹面会聚凸面发散」</a:t>
            </a:r>
            <a:endParaRPr lang="en-US" sz="1000" dirty="0"/>
          </a:p>
          <a:p>
            <a:pPr indent="0" marL="0">
              <a:buNone/>
            </a:pP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💡 女生友好小贴士：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照镜子时你离镜子1米，镜中的你也在镜子「里面」1米处～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汽车后视镜是凸面镜，所以看到的车比实际小——注意「物体比看起来近」！</a:t>
            </a:r>
            <a:endParaRPr lang="en-US" sz="1000" dirty="0"/>
          </a:p>
          <a:p>
            <a:pPr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• 有些化妆镜一面是平面一面是凹面，凹面那面可以放大细节～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7 / 8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6F8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3A6FB5"/>
          </a:solidFill>
          <a:ln/>
        </p:spPr>
      </p:sp>
      <p:sp>
        <p:nvSpPr>
          <p:cNvPr id="3" name="Text 1"/>
          <p:cNvSpPr/>
          <p:nvPr/>
        </p:nvSpPr>
        <p:spPr>
          <a:xfrm>
            <a:off x="457200" y="182880"/>
            <a:ext cx="112471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A6FB5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练一练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457200" y="713232"/>
            <a:ext cx="11247120" cy="0"/>
          </a:xfrm>
          <a:prstGeom prst="line">
            <a:avLst/>
          </a:prstGeom>
          <a:noFill/>
          <a:ln w="19050">
            <a:solidFill>
              <a:srgbClr val="5B9BD5"/>
            </a:solidFill>
            <a:prstDash val="solid"/>
            <a:tailEnd type="triangle" w="med" len="med"/>
          </a:ln>
        </p:spPr>
      </p:sp>
      <p:sp>
        <p:nvSpPr>
          <p:cNvPr id="5" name="Shape 3"/>
          <p:cNvSpPr/>
          <p:nvPr/>
        </p:nvSpPr>
        <p:spPr>
          <a:xfrm>
            <a:off x="457200" y="10058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10332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1. 平面镜成像的特点是（ ）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640080" y="1353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正立缩小的实像  B. 倒立等大的虚像  C. 正立等大的虚像  D. 倒立缩小的实像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9418320" y="11430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57200" y="187452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40080" y="19019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2. 人站在平面镜前1m处，像到镜面的距离是（ ）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640080" y="2221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0.5m  B. 1m  C. 2m  D. 0m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9418320" y="201168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457200" y="274320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40080" y="27706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3. 关于平面镜成像，下列说法错误的是（ ）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640080" y="3090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像与物等大  B. 像与物到镜面距离相等  C. 远离镜子时像变小  D. 平面镜成虚像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9418320" y="288036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61188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40080" y="36393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4. 汽车后视镜使用的是（ ）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640080" y="395935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平面镜  B. 凹面镜  C. 凸面镜  D. 凹透镜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9418320" y="374904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答案：C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457200" y="448056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40080" y="450799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5. 凹面镜对光线的作用是（ ）</a:t>
            </a:r>
            <a:endParaRPr lang="en-US" sz="1000" dirty="0"/>
          </a:p>
        </p:txBody>
      </p:sp>
      <p:sp>
        <p:nvSpPr>
          <p:cNvPr id="23" name="Text 21"/>
          <p:cNvSpPr/>
          <p:nvPr/>
        </p:nvSpPr>
        <p:spPr>
          <a:xfrm>
            <a:off x="640080" y="482803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会聚  B. 发散  C. 不改变  D. 吸收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9418320" y="461772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答案：A</a:t>
            </a:r>
            <a:endParaRPr lang="en-US" sz="1100" dirty="0"/>
          </a:p>
        </p:txBody>
      </p:sp>
      <p:sp>
        <p:nvSpPr>
          <p:cNvPr id="25" name="Shape 23"/>
          <p:cNvSpPr/>
          <p:nvPr/>
        </p:nvSpPr>
        <p:spPr>
          <a:xfrm>
            <a:off x="457200" y="5349240"/>
            <a:ext cx="8686800" cy="749808"/>
          </a:xfrm>
          <a:prstGeom prst="roundRect">
            <a:avLst>
              <a:gd name="adj" fmla="val 9756"/>
            </a:avLst>
          </a:prstGeom>
          <a:solidFill>
            <a:srgbClr val="FFFFFF"/>
          </a:solidFill>
          <a:ln w="6350">
            <a:solidFill>
              <a:srgbClr val="5B9BD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0080" y="537667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6. 平面镜成像作图中，虚像应该用什么线表示？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40080" y="5696712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A. 实线  B. 虚线  C. 点划线  D. 双线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9418320" y="5486400"/>
            <a:ext cx="2286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5CB85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答案：B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457200" y="6126480"/>
            <a:ext cx="11247120" cy="411480"/>
          </a:xfrm>
          <a:prstGeom prst="roundRect">
            <a:avLst>
              <a:gd name="adj" fmla="val 22222"/>
            </a:avLst>
          </a:prstGeom>
          <a:solidFill>
            <a:srgbClr val="EDF2F9"/>
          </a:solidFill>
          <a:ln/>
        </p:spPr>
      </p:sp>
      <p:sp>
        <p:nvSpPr>
          <p:cNvPr id="30" name="Text 28"/>
          <p:cNvSpPr/>
          <p:nvPr/>
        </p:nvSpPr>
        <p:spPr>
          <a:xfrm>
            <a:off x="731520" y="6153912"/>
            <a:ext cx="10698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C3E5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💪 镜子是我们最熟悉的光学仪器！下次照镜子时，想想像在哪里、多大、为什么是虚像吧~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457200" y="6400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苏科版物理 · 八年级上册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10515600" y="6400800"/>
            <a:ext cx="1371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0B0C0"/>
                </a:solidFill>
              </a:rPr>
              <a:t>8 / 8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2.3 平面镜</dc:title>
  <dc:subject>PptxGenJS Presentation</dc:subject>
  <dc:creator>苏科版物理教研组</dc:creator>
  <cp:lastModifiedBy>苏科版物理教研组</cp:lastModifiedBy>
  <cp:revision>1</cp:revision>
  <dcterms:created xsi:type="dcterms:W3CDTF">2026-08-03T08:26:35Z</dcterms:created>
  <dcterms:modified xsi:type="dcterms:W3CDTF">2026-08-03T08:26:35Z</dcterms:modified>
</cp:coreProperties>
</file>