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6F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2.2 光的直线传播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0E0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光线 · 小孔成像 · 日食月食 · 光速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0C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8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光是怎样传播的？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🔦 光的传播路径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212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光在同种均匀介质中沿直线传播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空气中：直线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水中：也沿直线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玻璃中：也沿直线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前提：同种均匀介质！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介质不均匀时，光会发生弯曲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1005840"/>
            <a:ext cx="54864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激光笔实验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75120" y="1645920"/>
            <a:ext cx="548640" cy="320040"/>
          </a:xfrm>
          <a:prstGeom prst="rect">
            <a:avLst>
              <a:gd name="adj" fmla="val 14286"/>
            </a:avLst>
          </a:prstGeom>
          <a:solidFill>
            <a:srgbClr val="E0505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0116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激光笔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7315200" y="1691640"/>
            <a:ext cx="3657600" cy="0"/>
          </a:xfrm>
          <a:prstGeom prst="line">
            <a:avLst/>
          </a:prstGeom>
          <a:noFill/>
          <a:ln w="254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7315200" y="1828800"/>
            <a:ext cx="3657600" cy="0"/>
          </a:xfrm>
          <a:prstGeom prst="line">
            <a:avLst/>
          </a:prstGeom>
          <a:noFill/>
          <a:ln w="254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7315200" y="1965960"/>
            <a:ext cx="3657600" cy="0"/>
          </a:xfrm>
          <a:prstGeom prst="line">
            <a:avLst/>
          </a:prstGeom>
          <a:noFill/>
          <a:ln w="254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7315200" y="210312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893A"/>
                </a:solidFill>
              </a:rPr>
              <a:t>→ → → 光沿直线传播 → → →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" y="3108960"/>
            <a:ext cx="54864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594360" y="318211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光线模型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94360" y="3520440"/>
            <a:ext cx="521208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用带箭头的直线表示光的传播路径和方向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光线（理想模型）——物理中常用的方法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平行光线的画法：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→ → → → → 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→ → → → → →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箭头表示方向，直线表示路径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这是一种理想化的模型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17920" y="3108960"/>
            <a:ext cx="54864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0" name="Text 18"/>
          <p:cNvSpPr/>
          <p:nvPr/>
        </p:nvSpPr>
        <p:spPr>
          <a:xfrm>
            <a:off x="6355080" y="318211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🌐 光在不同介质中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55080" y="3520440"/>
            <a:ext cx="521208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空气、水、玻璃——都是直线！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[空气] →→→→→→→→→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[水中] →→→→→→→→→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[玻璃] →→→→→→→→→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生活观察：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夜晚手电筒的光柱是笔直的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电影院里放映机的光束也是直的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小孔成像——光沿直线传播的经典实验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68580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6583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🕯 小孔成像实验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914400"/>
            <a:ext cx="182880" cy="91440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8" name="Shape 6"/>
          <p:cNvSpPr/>
          <p:nvPr/>
        </p:nvSpPr>
        <p:spPr>
          <a:xfrm>
            <a:off x="1280160" y="640080"/>
            <a:ext cx="365760" cy="27432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9" name="Text 7"/>
          <p:cNvSpPr/>
          <p:nvPr/>
        </p:nvSpPr>
        <p:spPr>
          <a:xfrm>
            <a:off x="1188720" y="19202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蜡烛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3200400" y="0"/>
            <a:ext cx="137160" cy="32004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1" name="Shape 9"/>
          <p:cNvSpPr/>
          <p:nvPr/>
        </p:nvSpPr>
        <p:spPr>
          <a:xfrm>
            <a:off x="3154680" y="1783080"/>
            <a:ext cx="228600" cy="9144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3017520" y="196596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小孔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1554480" y="1097280"/>
            <a:ext cx="1691640" cy="-22860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1554480" y="1828800"/>
            <a:ext cx="1691640" cy="22860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5029200" y="1188720"/>
            <a:ext cx="137160" cy="64008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16" name="Text 14"/>
          <p:cNvSpPr/>
          <p:nvPr/>
        </p:nvSpPr>
        <p:spPr>
          <a:xfrm>
            <a:off x="4754880" y="8229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倒立的像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846320" y="182880"/>
            <a:ext cx="91440" cy="27432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8" name="Text 16"/>
          <p:cNvSpPr/>
          <p:nvPr/>
        </p:nvSpPr>
        <p:spPr>
          <a:xfrm>
            <a:off x="4663440" y="301752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光屏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680960" y="1005840"/>
            <a:ext cx="41148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0" name="Text 18"/>
          <p:cNvSpPr/>
          <p:nvPr/>
        </p:nvSpPr>
        <p:spPr>
          <a:xfrm>
            <a:off x="7818120" y="10789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小孔成像特点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818120" y="1417320"/>
            <a:ext cx="38404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成倒立的实像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（上下颠倒、左右颠倒）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像的大小与物距和像距有关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小孔越小，像越清晰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（但太小时像会变暗）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孔的形状不影响像的形状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历史小知识：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墨子最早记载了小孔成像！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《墨经》是世界上最早记录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光学现象的著作～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3" name="Text 21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像的大小变化——物距与像距的关系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物距（物体到小孔）       像距（小孔到光屏）       像的大小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近（物距小）             固定                   像变大（光线发散更大）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远（物距大）             固定                   像变小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固定                    近（像距小）            像变小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固定                    远（像距大）            像变大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记忆口诀：「物近像大，物远像小」——物体离小孔越近，成的像越大！（就像你离投影仪越近，影子越大）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影子的形成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🔦 影子是怎样形成的？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0" y="1097280"/>
            <a:ext cx="457200" cy="457200"/>
          </a:xfrm>
          <a:prstGeom prst="ellipse">
            <a:avLst/>
          </a:prstGeom>
          <a:solidFill>
            <a:srgbClr val="F5D623"/>
          </a:solidFill>
          <a:ln/>
        </p:spPr>
      </p:sp>
      <p:sp>
        <p:nvSpPr>
          <p:cNvPr id="8" name="Text 6"/>
          <p:cNvSpPr/>
          <p:nvPr/>
        </p:nvSpPr>
        <p:spPr>
          <a:xfrm>
            <a:off x="3383280" y="164592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光源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657600" y="2011680"/>
            <a:ext cx="457200" cy="457200"/>
          </a:xfrm>
          <a:prstGeom prst="ellipse">
            <a:avLst/>
          </a:prstGeom>
          <a:solidFill>
            <a:srgbClr val="607080"/>
          </a:solidFill>
          <a:ln/>
        </p:spPr>
      </p:sp>
      <p:sp>
        <p:nvSpPr>
          <p:cNvPr id="10" name="Text 8"/>
          <p:cNvSpPr/>
          <p:nvPr/>
        </p:nvSpPr>
        <p:spPr>
          <a:xfrm>
            <a:off x="3383280" y="251460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物体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3657600" y="1554480"/>
            <a:ext cx="-914400" cy="91440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4114800" y="1554480"/>
            <a:ext cx="914400" cy="91440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2286000" y="2926080"/>
            <a:ext cx="2743200" cy="9144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4" name="Text 12"/>
          <p:cNvSpPr/>
          <p:nvPr/>
        </p:nvSpPr>
        <p:spPr>
          <a:xfrm>
            <a:off x="2743200" y="32004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影子区域（本影）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766560" y="1005840"/>
            <a:ext cx="50292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6" name="Text 14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本影与半影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903720" y="1417320"/>
            <a:ext cx="47548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本影：光完全照不到的区域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影子最暗的部分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（日全食区域）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半影：光部分照到的区域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影子较淡的部分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（日偏食区域）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在台灯下写字时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手和笔的影子落在纸上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离灯越近影子越大～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想想看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为什么医生手术时用的「无影灯」没有影子？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无影灯有很多灯泡从不同方向照射，每个灯泡产生的影子被其他灯泡的光照亮了，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所以看不到明显的影子！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原理：多个光源从不同角度照射 → 影子互相抵消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日食与月食——光沿直线传播的天文现象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🌞 日食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1371600"/>
            <a:ext cx="914400" cy="731520"/>
          </a:xfrm>
          <a:prstGeom prst="ellipse">
            <a:avLst/>
          </a:prstGeom>
          <a:solidFill>
            <a:srgbClr val="F5D623"/>
          </a:solidFill>
          <a:ln/>
        </p:spPr>
      </p:sp>
      <p:sp>
        <p:nvSpPr>
          <p:cNvPr id="8" name="Text 6"/>
          <p:cNvSpPr/>
          <p:nvPr/>
        </p:nvSpPr>
        <p:spPr>
          <a:xfrm>
            <a:off x="146304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太阳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200400" y="1737360"/>
            <a:ext cx="457200" cy="365760"/>
          </a:xfrm>
          <a:prstGeom prst="ellipse">
            <a:avLst/>
          </a:prstGeom>
          <a:solidFill>
            <a:srgbClr val="607080"/>
          </a:solidFill>
          <a:ln/>
        </p:spPr>
      </p:sp>
      <p:sp>
        <p:nvSpPr>
          <p:cNvPr id="10" name="Text 8"/>
          <p:cNvSpPr/>
          <p:nvPr/>
        </p:nvSpPr>
        <p:spPr>
          <a:xfrm>
            <a:off x="301752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月球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846320" y="1554480"/>
            <a:ext cx="640080" cy="54864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12" name="Text 10"/>
          <p:cNvSpPr/>
          <p:nvPr/>
        </p:nvSpPr>
        <p:spPr>
          <a:xfrm>
            <a:off x="466344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地球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2103120" y="1828800"/>
            <a:ext cx="1097280" cy="-9144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2103120" y="1828800"/>
            <a:ext cx="1097280" cy="9144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3657600" y="1920240"/>
            <a:ext cx="1188720" cy="13716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3657600" y="1737360"/>
            <a:ext cx="1188720" cy="-13716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1828800" y="246888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月球在太阳和地球之间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→ 月球的影子落在地球上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→ 地球上的人看到日食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217920" y="1005840"/>
            <a:ext cx="54864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🌕 月食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7132320" y="1371600"/>
            <a:ext cx="914400" cy="731520"/>
          </a:xfrm>
          <a:prstGeom prst="ellipse">
            <a:avLst/>
          </a:prstGeom>
          <a:solidFill>
            <a:srgbClr val="F5D623"/>
          </a:solidFill>
          <a:ln/>
        </p:spPr>
      </p:sp>
      <p:sp>
        <p:nvSpPr>
          <p:cNvPr id="21" name="Text 19"/>
          <p:cNvSpPr/>
          <p:nvPr/>
        </p:nvSpPr>
        <p:spPr>
          <a:xfrm>
            <a:off x="722376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太阳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8961120" y="1554480"/>
            <a:ext cx="640080" cy="54864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3" name="Text 21"/>
          <p:cNvSpPr/>
          <p:nvPr/>
        </p:nvSpPr>
        <p:spPr>
          <a:xfrm>
            <a:off x="877824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地球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0789920" y="1737360"/>
            <a:ext cx="457200" cy="365760"/>
          </a:xfrm>
          <a:prstGeom prst="ellipse">
            <a:avLst/>
          </a:prstGeom>
          <a:solidFill>
            <a:srgbClr val="607080"/>
          </a:solidFill>
          <a:ln/>
        </p:spPr>
      </p:sp>
      <p:sp>
        <p:nvSpPr>
          <p:cNvPr id="25" name="Text 23"/>
          <p:cNvSpPr/>
          <p:nvPr/>
        </p:nvSpPr>
        <p:spPr>
          <a:xfrm>
            <a:off x="10607040" y="219456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月球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9601200" y="1920240"/>
            <a:ext cx="1188720" cy="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9601200" y="1737360"/>
            <a:ext cx="118872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28" name="Text 26"/>
          <p:cNvSpPr/>
          <p:nvPr/>
        </p:nvSpPr>
        <p:spPr>
          <a:xfrm>
            <a:off x="7589520" y="246888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地球在太阳和月球之间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→ 地球的影子落在月球上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→ 我们看到月食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57200" y="4206240"/>
            <a:ext cx="112471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30" name="Text 28"/>
          <p:cNvSpPr/>
          <p:nvPr/>
        </p:nvSpPr>
        <p:spPr>
          <a:xfrm>
            <a:off x="594360" y="42793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日食 vs 月食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94360" y="4617720"/>
            <a:ext cx="10972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  位置关系                   看到的景象                发生时间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日食    月球在太阳和地球之间      太阳被月球挡住（缺口→全黑）    农历初一（新月）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月食    地球在太阳和月球之间      月球被地球影子遮住（变暗变红）  农历十五（满月）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观察小贴士：日食不能用肉眼直接看！需要用专门的日食观测镜～月食可以直接看，安全！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光速与光年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⚡ 光速——宇宙中最快的速度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66928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真空中光速：c = 3 × 10⁸ 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 = 30万 km/s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光速与其他速度对比：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光速 ≈ 3×10⁸ 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声速 ≈ 340 m/s（空气中）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飞机 ≈ 250 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人跑步 ≈ 6 m/s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光速大约是声速的88万倍！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这就是为什么先看到闪电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后听到雷声～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766560" y="1005840"/>
            <a:ext cx="50292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速度对比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0" y="1645920"/>
            <a:ext cx="36576000" cy="27432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11" name="Text 9"/>
          <p:cNvSpPr/>
          <p:nvPr/>
        </p:nvSpPr>
        <p:spPr>
          <a:xfrm>
            <a:off x="7223760" y="16459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光速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7772400" y="2057400"/>
            <a:ext cx="402336" cy="27432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3" name="Text 11"/>
          <p:cNvSpPr/>
          <p:nvPr/>
        </p:nvSpPr>
        <p:spPr>
          <a:xfrm>
            <a:off x="7223760" y="205740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声速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7772400" y="2468880"/>
            <a:ext cx="292608" cy="274320"/>
          </a:xfrm>
          <a:prstGeom prst="rect">
            <a:avLst/>
          </a:prstGeom>
          <a:solidFill>
            <a:srgbClr val="5B9BD5"/>
          </a:solidFill>
          <a:ln/>
        </p:spPr>
      </p:sp>
      <p:sp>
        <p:nvSpPr>
          <p:cNvPr id="15" name="Text 13"/>
          <p:cNvSpPr/>
          <p:nvPr/>
        </p:nvSpPr>
        <p:spPr>
          <a:xfrm>
            <a:off x="7223760" y="246888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飞机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7772400" y="2880360"/>
            <a:ext cx="73152" cy="274320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17" name="Text 15"/>
          <p:cNvSpPr/>
          <p:nvPr/>
        </p:nvSpPr>
        <p:spPr>
          <a:xfrm>
            <a:off x="7223760" y="288036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人跑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57200" y="3566160"/>
            <a:ext cx="594360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594360" y="363931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🌟 光年——距离单位，不是时间单位！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94360" y="3977640"/>
            <a:ext cx="566928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光年：光在真空中一年内传播的距离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1光年 = 光速 × 一年的时间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= 3×10⁸ m/s × 365×24×3600 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≈ 9.46 × 10¹⁵ 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重要提醒：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光年是「距离」单位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不是「时间」单位！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离我们最近的恒星比邻星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距离地球约4.2光年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它发出的光要走4.2年才能到地球！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766560" y="3566160"/>
            <a:ext cx="502920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2" name="Text 20"/>
          <p:cNvSpPr/>
          <p:nvPr/>
        </p:nvSpPr>
        <p:spPr>
          <a:xfrm>
            <a:off x="6903720" y="363931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📝 光速小结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903720" y="3977640"/>
            <a:ext cx="475488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光在真空中速度最快：c = 3×10⁸m/s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光在空气中速度略小于真空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光在水中速度约 2.25×10⁸m/s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光在玻璃中速度约 2×10⁸m/s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光在不同介质中速度不同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但都远远大于声速！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闪电和雷声同时发生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但我们先看到闪电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后听到雷声～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小孔成像规律——物距与像距的关系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物距近 → 像变大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731520"/>
            <a:ext cx="228600" cy="109728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8" name="Text 6"/>
          <p:cNvSpPr/>
          <p:nvPr/>
        </p:nvSpPr>
        <p:spPr>
          <a:xfrm>
            <a:off x="1280160" y="1920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物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(近)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017520" y="457200"/>
            <a:ext cx="91440" cy="22860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0" name="Shape 8"/>
          <p:cNvSpPr/>
          <p:nvPr/>
        </p:nvSpPr>
        <p:spPr>
          <a:xfrm>
            <a:off x="2971800" y="1801368"/>
            <a:ext cx="182880" cy="548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2743200" y="28346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小孔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1600200" y="1005840"/>
            <a:ext cx="1417320" cy="-1828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1600200" y="1828800"/>
            <a:ext cx="1417320" cy="1828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4572000" y="914400"/>
            <a:ext cx="182880" cy="914400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15" name="Text 13"/>
          <p:cNvSpPr/>
          <p:nvPr/>
        </p:nvSpPr>
        <p:spPr>
          <a:xfrm>
            <a:off x="4297680" y="192024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CB85C"/>
                </a:solidFill>
              </a:rPr>
              <a:t>大像！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217920" y="1005840"/>
            <a:ext cx="548640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物距远 → 像变小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132320" y="731520"/>
            <a:ext cx="228600" cy="109728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19" name="Text 17"/>
          <p:cNvSpPr/>
          <p:nvPr/>
        </p:nvSpPr>
        <p:spPr>
          <a:xfrm>
            <a:off x="7040880" y="1920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物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(远)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9875520" y="457200"/>
            <a:ext cx="91440" cy="22860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21" name="Shape 19"/>
          <p:cNvSpPr/>
          <p:nvPr/>
        </p:nvSpPr>
        <p:spPr>
          <a:xfrm>
            <a:off x="9829800" y="1801368"/>
            <a:ext cx="182880" cy="548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0" y="28346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小孔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360920" y="1005840"/>
            <a:ext cx="2514600" cy="-109728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4" name="Shape 22"/>
          <p:cNvSpPr/>
          <p:nvPr/>
        </p:nvSpPr>
        <p:spPr>
          <a:xfrm>
            <a:off x="7360920" y="1828800"/>
            <a:ext cx="2514600" cy="109728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5" name="Shape 23"/>
          <p:cNvSpPr/>
          <p:nvPr/>
        </p:nvSpPr>
        <p:spPr>
          <a:xfrm>
            <a:off x="11064240" y="1371600"/>
            <a:ext cx="137160" cy="45720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26" name="Text 24"/>
          <p:cNvSpPr/>
          <p:nvPr/>
        </p:nvSpPr>
        <p:spPr>
          <a:xfrm>
            <a:off x="10881360" y="19202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小像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3840480"/>
            <a:ext cx="1124712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8" name="Text 2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小孔成像规律总结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4251960"/>
            <a:ext cx="1097280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像的大小取决于物距和像距的比值：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物距 &lt; 像距 → 像比物体大（放大）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物距 = 像距 → 像与物体等大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物距 &gt; 像距 → 像比物体小（缩小）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生活联系：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树荫下地面上的圆形光斑就是太阳的小孔成像！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树叶缝隙 = 小孔，地面 = 光屏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每个圆形光斑都是太阳的像（所以是圆的！）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🌳 下次在树荫下看到满地圆形光斑，你就知道这是小孔成像啦～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🔦 光沿直线传播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同种均匀介质中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光线模型（理想模型）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激光准直、排队看齐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🕯 小孔成像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倒立实像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物近像大，物远像小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孔形状不影响像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🌞 日食月食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日食：月球在中间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月食：地球在中间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都是光直线传播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⚡ 光速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c = 3×10⁸ m/s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光年 = 距离单位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先闪电后雷声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「光在均匀介质中沿直线，小孔成像倒立实；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日食月食都靠它，光速最快三十万！」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光沿直线传播就像你排队看前面的人，一个挡一个～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小孔成像就像针孔相机，把外面的景物倒过来投影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树荫下满地圆形光斑？那是树叶缝隙在做小孔成像！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光在下列介质中沿直线传播的条件是（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真空中  B. 同种均匀介质中  C. 任何介质中  D. 水中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小孔成像所成的像是（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正立实像  B. 倒立虚像  C. 倒立实像  D. 正立虚像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日食形成的原因是（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光的反射  B. 光的折射  C. 光的直线传播  D. 光的色散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光在真空中的速度约为（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340m/s  B. 3×10⁶m/s  C. 3×10⁸m/s  D. 3×10¹⁰m/s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光年是（ ）单位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时间  B. 速度  C. 距离  D. 亮度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物体离小孔越近，成的像（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越小  B. 越大  C. 不变  D. 消失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EDF2F9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光沿直线传播是最基础的光学原理！下次看到影子、日食、树荫下的光斑，想想今天学的知识吧~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9 /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2.2 光的直线传播</dc:title>
  <dc:subject>PptxGenJS Presentation</dc:subject>
  <dc:creator>苏科版物理教研组</dc:creator>
  <cp:lastModifiedBy>苏科版物理教研组</cp:lastModifiedBy>
  <cp:revision>1</cp:revision>
  <dcterms:created xsi:type="dcterms:W3CDTF">2026-08-03T08:24:44Z</dcterms:created>
  <dcterms:modified xsi:type="dcterms:W3CDTF">2026-08-03T08:24:44Z</dcterms:modified>
</cp:coreProperties>
</file>