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286000"/>
            <a:ext cx="11338560" cy="22860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468880"/>
            <a:ext cx="104241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2.1 光的色彩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914400" y="4864608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6道选择题 · 检验学习成果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5303520" cy="132588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8B5CF6"/>
            </a:solidFill>
            <a:prstDash val="solid"/>
          </a:ln>
          <a:effectLst>
            <a:outerShdw sx="100000" sy="100000" kx="0" ky="0" algn="bl" rotWithShape="0" blurRad="50800" dist="12700" dir="8100000">
              <a:srgbClr val="D1D5DB">
                <a:alpha val="3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1508760"/>
            <a:ext cx="50292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下列物体中，属于光源的是（  ）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月亮  B. 镜子  C. 太阳  D. 钻石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217920" y="1463040"/>
            <a:ext cx="5303520" cy="132588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F97316"/>
            </a:solidFill>
            <a:prstDash val="solid"/>
          </a:ln>
          <a:effectLst>
            <a:outerShdw sx="100000" sy="100000" kx="0" ky="0" algn="bl" rotWithShape="0" blurRad="50800" dist="12700" dir="8100000">
              <a:srgbClr val="D1D5DB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355080" y="1508760"/>
            <a:ext cx="50292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光的色散现象说明（  ）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光沿直线传播  B. 白光由多种色光组成  C. 光速最大  D. 光能反射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971800"/>
            <a:ext cx="5303520" cy="132588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8B5CF6"/>
            </a:solidFill>
            <a:prstDash val="solid"/>
          </a:ln>
          <a:effectLst>
            <a:outerShdw sx="100000" sy="100000" kx="0" ky="0" algn="bl" rotWithShape="0" blurRad="50800" dist="12700" dir="8100000">
              <a:srgbClr val="D1D5DB">
                <a:alpha val="3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85800" y="3017520"/>
            <a:ext cx="50292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色光的三原色是（  ）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红、黄、蓝  B. 红、绿、蓝  C. 青、品红、黄  D. 红、橙、蓝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2971800"/>
            <a:ext cx="5303520" cy="132588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F97316"/>
            </a:solidFill>
            <a:prstDash val="solid"/>
          </a:ln>
          <a:effectLst>
            <a:outerShdw sx="100000" sy="100000" kx="0" ky="0" algn="bl" rotWithShape="0" blurRad="50800" dist="12700" dir="8100000">
              <a:srgbClr val="D1D5DB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355080" y="3017520"/>
            <a:ext cx="50292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绿色植物呈现绿色是因为（  ）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吸收绿光  B. 反射绿光  C. 发出绿光  D. 透过绿光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4480560"/>
            <a:ext cx="5303520" cy="132588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8B5CF6"/>
            </a:solidFill>
            <a:prstDash val="solid"/>
          </a:ln>
          <a:effectLst>
            <a:outerShdw sx="100000" sy="100000" kx="0" ky="0" algn="bl" rotWithShape="0" blurRad="50800" dist="12700" dir="8100000">
              <a:srgbClr val="D1D5DB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5800" y="4526280"/>
            <a:ext cx="50292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真空中的光速约为（  ）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3×10⁵ m/s  B. 3×10⁶ m/s  C. 3×10⁸ m/s  D. 340 m/s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17920" y="4480560"/>
            <a:ext cx="5303520" cy="132588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F97316"/>
            </a:solidFill>
            <a:prstDash val="solid"/>
          </a:ln>
          <a:effectLst>
            <a:outerShdw sx="100000" sy="100000" kx="0" ky="0" algn="bl" rotWithShape="0" blurRad="50800" dist="12700" dir="8100000">
              <a:srgbClr val="D1D5DB">
                <a:alpha val="3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355080" y="4526280"/>
            <a:ext cx="50292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光年是下列哪个物理量的单位（  ）</a:t>
            </a:r>
            <a:endParaRPr lang="en-US" sz="11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时间  B. 速度  C. 长度  D. 频率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612648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光源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能够自行发光的物体叫光源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5303520" cy="219456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9050">
            <a:solidFill>
              <a:srgbClr val="F9731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155448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天然光源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1965960"/>
            <a:ext cx="5029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太阳、恒星、萤火虫、闪电</a:t>
            </a:r>
            <a:endParaRPr lang="en-US" sz="13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水母、发光乌贼等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309360" y="1463040"/>
            <a:ext cx="5303520" cy="219456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155448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人造光源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1965960"/>
            <a:ext cx="5029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电灯、蜡烛、火把、LED灯</a:t>
            </a:r>
            <a:endParaRPr lang="en-US" sz="13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激光、霓虹灯、手机屏幕等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3931920"/>
            <a:ext cx="11064240" cy="1463040"/>
          </a:xfrm>
          <a:prstGeom prst="roundRect">
            <a:avLst>
              <a:gd name="adj" fmla="val 4375"/>
            </a:avLst>
          </a:prstGeom>
          <a:solidFill>
            <a:srgbClr val="FEF3C7"/>
          </a:solidFill>
          <a:ln w="19050">
            <a:solidFill>
              <a:srgbClr val="F9731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402336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2400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注意：月亮、镜子、水面本身不发光，它们不是光源，只是反射光！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31520" y="466344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月亮 🌙 镜子 🪞 水面 🌊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585216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光的色散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白光通过三棱镜分解为七色光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1828800" cy="1371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5087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白光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560320" y="1554480"/>
            <a:ext cx="182880" cy="1097280"/>
          </a:xfrm>
          <a:prstGeom prst="rect">
            <a:avLst/>
          </a:prstGeom>
          <a:solidFill>
            <a:srgbClr val="8B5CF6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2560320" y="269748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B5C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三棱镜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017520" y="1371600"/>
            <a:ext cx="1188720" cy="365760"/>
          </a:xfrm>
          <a:prstGeom prst="rect">
            <a:avLst/>
          </a:prstGeom>
          <a:solidFill>
            <a:srgbClr val="FF0000"/>
          </a:solidFill>
          <a:ln/>
        </p:spPr>
      </p:sp>
      <p:sp>
        <p:nvSpPr>
          <p:cNvPr id="10" name="Text 8"/>
          <p:cNvSpPr/>
          <p:nvPr/>
        </p:nvSpPr>
        <p:spPr>
          <a:xfrm>
            <a:off x="4343400" y="13716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017520" y="1783080"/>
            <a:ext cx="1188720" cy="365760"/>
          </a:xfrm>
          <a:prstGeom prst="rect">
            <a:avLst/>
          </a:prstGeom>
          <a:solidFill>
            <a:srgbClr val="FF7F00"/>
          </a:solidFill>
          <a:ln/>
        </p:spPr>
      </p:sp>
      <p:sp>
        <p:nvSpPr>
          <p:cNvPr id="12" name="Text 10"/>
          <p:cNvSpPr/>
          <p:nvPr/>
        </p:nvSpPr>
        <p:spPr>
          <a:xfrm>
            <a:off x="4343400" y="178308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7F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橙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017520" y="2194560"/>
            <a:ext cx="1188720" cy="365760"/>
          </a:xfrm>
          <a:prstGeom prst="rect">
            <a:avLst/>
          </a:prstGeom>
          <a:solidFill>
            <a:srgbClr val="FFFF00"/>
          </a:solidFill>
          <a:ln/>
        </p:spPr>
      </p:sp>
      <p:sp>
        <p:nvSpPr>
          <p:cNvPr id="14" name="Text 12"/>
          <p:cNvSpPr/>
          <p:nvPr/>
        </p:nvSpPr>
        <p:spPr>
          <a:xfrm>
            <a:off x="4343400" y="21945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017520" y="2606040"/>
            <a:ext cx="1188720" cy="365760"/>
          </a:xfrm>
          <a:prstGeom prst="rect">
            <a:avLst/>
          </a:prstGeom>
          <a:solidFill>
            <a:srgbClr val="00FF00"/>
          </a:solidFill>
          <a:ln/>
        </p:spPr>
      </p:sp>
      <p:sp>
        <p:nvSpPr>
          <p:cNvPr id="16" name="Text 14"/>
          <p:cNvSpPr/>
          <p:nvPr/>
        </p:nvSpPr>
        <p:spPr>
          <a:xfrm>
            <a:off x="4343400" y="260604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0FF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绿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017520" y="3017520"/>
            <a:ext cx="1188720" cy="365760"/>
          </a:xfrm>
          <a:prstGeom prst="rect">
            <a:avLst/>
          </a:prstGeom>
          <a:solidFill>
            <a:srgbClr val="0000FF"/>
          </a:solidFill>
          <a:ln/>
        </p:spPr>
      </p:sp>
      <p:sp>
        <p:nvSpPr>
          <p:cNvPr id="18" name="Text 16"/>
          <p:cNvSpPr/>
          <p:nvPr/>
        </p:nvSpPr>
        <p:spPr>
          <a:xfrm>
            <a:off x="4343400" y="301752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000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蓝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017520" y="3429000"/>
            <a:ext cx="1188720" cy="36576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20" name="Text 18"/>
          <p:cNvSpPr/>
          <p:nvPr/>
        </p:nvSpPr>
        <p:spPr>
          <a:xfrm>
            <a:off x="4343400" y="34290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B00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靛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017520" y="3840480"/>
            <a:ext cx="1188720" cy="365760"/>
          </a:xfrm>
          <a:prstGeom prst="rect">
            <a:avLst/>
          </a:prstGeom>
          <a:solidFill>
            <a:srgbClr val="8B00FF"/>
          </a:solidFill>
          <a:ln/>
        </p:spPr>
      </p:sp>
      <p:sp>
        <p:nvSpPr>
          <p:cNvPr id="22" name="Text 20"/>
          <p:cNvSpPr/>
          <p:nvPr/>
        </p:nvSpPr>
        <p:spPr>
          <a:xfrm>
            <a:off x="4343400" y="384048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8B00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紫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43891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太阳光（白光）是由多种色光混合而成的复色光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48640" y="49377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牛顿最早通过三棱镜实验发现了光的色散现象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" y="585216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彩虹的成因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雨后小水滴对阳光的色散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6459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阳光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920240" y="1783080"/>
            <a:ext cx="2286000" cy="73152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7" name="Shape 5"/>
          <p:cNvSpPr/>
          <p:nvPr/>
        </p:nvSpPr>
        <p:spPr>
          <a:xfrm>
            <a:off x="4297680" y="1417320"/>
            <a:ext cx="822960" cy="822960"/>
          </a:xfrm>
          <a:prstGeom prst="ellipse">
            <a:avLst/>
          </a:prstGeom>
          <a:solidFill>
            <a:srgbClr val="8B5CF6">
              <a:alpha val="30000"/>
            </a:srgbClr>
          </a:solidFill>
          <a:ln w="25400">
            <a:solidFill>
              <a:srgbClr val="8B5C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23360" y="233172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5C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小水滴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8B5C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(三棱镜作用)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212080" y="1783080"/>
            <a:ext cx="1828800" cy="73152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0" name="Shape 8"/>
          <p:cNvSpPr/>
          <p:nvPr/>
        </p:nvSpPr>
        <p:spPr>
          <a:xfrm>
            <a:off x="7132320" y="1463040"/>
            <a:ext cx="274320" cy="731520"/>
          </a:xfrm>
          <a:prstGeom prst="rect">
            <a:avLst/>
          </a:prstGeom>
          <a:solidFill>
            <a:srgbClr val="FF0000"/>
          </a:solidFill>
          <a:ln/>
        </p:spPr>
      </p:sp>
      <p:sp>
        <p:nvSpPr>
          <p:cNvPr id="11" name="Shape 9"/>
          <p:cNvSpPr/>
          <p:nvPr/>
        </p:nvSpPr>
        <p:spPr>
          <a:xfrm>
            <a:off x="7452360" y="1463040"/>
            <a:ext cx="274320" cy="731520"/>
          </a:xfrm>
          <a:prstGeom prst="rect">
            <a:avLst/>
          </a:prstGeom>
          <a:solidFill>
            <a:srgbClr val="FF7F00"/>
          </a:solidFill>
          <a:ln/>
        </p:spPr>
      </p:sp>
      <p:sp>
        <p:nvSpPr>
          <p:cNvPr id="12" name="Shape 10"/>
          <p:cNvSpPr/>
          <p:nvPr/>
        </p:nvSpPr>
        <p:spPr>
          <a:xfrm>
            <a:off x="7772400" y="1463040"/>
            <a:ext cx="274320" cy="731520"/>
          </a:xfrm>
          <a:prstGeom prst="rect">
            <a:avLst/>
          </a:prstGeom>
          <a:solidFill>
            <a:srgbClr val="FFFF00"/>
          </a:solidFill>
          <a:ln/>
        </p:spPr>
      </p:sp>
      <p:sp>
        <p:nvSpPr>
          <p:cNvPr id="13" name="Shape 11"/>
          <p:cNvSpPr/>
          <p:nvPr/>
        </p:nvSpPr>
        <p:spPr>
          <a:xfrm>
            <a:off x="8092440" y="1463040"/>
            <a:ext cx="274320" cy="731520"/>
          </a:xfrm>
          <a:prstGeom prst="rect">
            <a:avLst/>
          </a:prstGeom>
          <a:solidFill>
            <a:srgbClr val="00FF00"/>
          </a:solidFill>
          <a:ln/>
        </p:spPr>
      </p:sp>
      <p:sp>
        <p:nvSpPr>
          <p:cNvPr id="14" name="Shape 12"/>
          <p:cNvSpPr/>
          <p:nvPr/>
        </p:nvSpPr>
        <p:spPr>
          <a:xfrm>
            <a:off x="8412480" y="1463040"/>
            <a:ext cx="274320" cy="731520"/>
          </a:xfrm>
          <a:prstGeom prst="rect">
            <a:avLst/>
          </a:prstGeom>
          <a:solidFill>
            <a:srgbClr val="0000FF"/>
          </a:solidFill>
          <a:ln/>
        </p:spPr>
      </p:sp>
      <p:sp>
        <p:nvSpPr>
          <p:cNvPr id="15" name="Shape 13"/>
          <p:cNvSpPr/>
          <p:nvPr/>
        </p:nvSpPr>
        <p:spPr>
          <a:xfrm>
            <a:off x="8732520" y="1463040"/>
            <a:ext cx="274320" cy="731520"/>
          </a:xfrm>
          <a:prstGeom prst="rect">
            <a:avLst/>
          </a:prstGeom>
          <a:solidFill>
            <a:srgbClr val="4B0082"/>
          </a:solidFill>
          <a:ln/>
        </p:spPr>
      </p:sp>
      <p:sp>
        <p:nvSpPr>
          <p:cNvPr id="16" name="Shape 14"/>
          <p:cNvSpPr/>
          <p:nvPr/>
        </p:nvSpPr>
        <p:spPr>
          <a:xfrm>
            <a:off x="9052560" y="1463040"/>
            <a:ext cx="274320" cy="731520"/>
          </a:xfrm>
          <a:prstGeom prst="rect">
            <a:avLst/>
          </a:prstGeom>
          <a:solidFill>
            <a:srgbClr val="8B00FF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0" y="22402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彩虹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3200400"/>
            <a:ext cx="5303520" cy="219456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9050">
            <a:solidFill>
              <a:srgbClr val="F9731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731520" y="329184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形成条件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31520" y="374904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雨后天空中有大量小水滴</a:t>
            </a:r>
            <a:endParaRPr lang="en-US" sz="13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阳光照射到小水滴上</a:t>
            </a:r>
            <a:endParaRPr lang="en-US" sz="13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观察者背对太阳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309360" y="3200400"/>
            <a:ext cx="5303520" cy="219456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492240" y="329184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色散原理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492240" y="374904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小水滴相当于三棱镜</a:t>
            </a:r>
            <a:endParaRPr lang="en-US" sz="13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白光经折射→色散→七色光</a:t>
            </a:r>
            <a:endParaRPr lang="en-US" sz="13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红在上，紫在下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48640" y="585216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色光三原色（RGB）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加法混合：红 + 绿 + 蓝 → 白光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5029200" cy="2560320"/>
          </a:xfrm>
          <a:prstGeom prst="roundRect">
            <a:avLst>
              <a:gd name="adj" fmla="val 1786"/>
            </a:avLst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1645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 + 绿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743200" y="164592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063240" y="1691640"/>
            <a:ext cx="365760" cy="365760"/>
          </a:xfrm>
          <a:prstGeom prst="rect">
            <a:avLst/>
          </a:prstGeom>
          <a:solidFill>
            <a:srgbClr val="FFD700"/>
          </a:solidFill>
          <a:ln/>
        </p:spPr>
      </p:sp>
      <p:sp>
        <p:nvSpPr>
          <p:cNvPr id="9" name="Text 7"/>
          <p:cNvSpPr/>
          <p:nvPr/>
        </p:nvSpPr>
        <p:spPr>
          <a:xfrm>
            <a:off x="3520440" y="16459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黄色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1520" y="228600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 + 蓝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743200" y="22860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063240" y="2331720"/>
            <a:ext cx="365760" cy="365760"/>
          </a:xfrm>
          <a:prstGeom prst="rect">
            <a:avLst/>
          </a:prstGeom>
          <a:solidFill>
            <a:srgbClr val="FF00FF"/>
          </a:solidFill>
          <a:ln/>
        </p:spPr>
      </p:sp>
      <p:sp>
        <p:nvSpPr>
          <p:cNvPr id="13" name="Text 11"/>
          <p:cNvSpPr/>
          <p:nvPr/>
        </p:nvSpPr>
        <p:spPr>
          <a:xfrm>
            <a:off x="3520440" y="22860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品红色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31520" y="292608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绿 + 蓝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743200" y="292608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063240" y="2971800"/>
            <a:ext cx="365760" cy="365760"/>
          </a:xfrm>
          <a:prstGeom prst="rect">
            <a:avLst/>
          </a:prstGeom>
          <a:solidFill>
            <a:srgbClr val="00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3520440" y="292608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青色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583680" y="1280160"/>
            <a:ext cx="1005840" cy="1005840"/>
          </a:xfrm>
          <a:prstGeom prst="ellipse">
            <a:avLst/>
          </a:prstGeom>
          <a:solidFill>
            <a:srgbClr val="FF0000">
              <a:alpha val="5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583680" y="128016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132320" y="1828800"/>
            <a:ext cx="1005840" cy="1005840"/>
          </a:xfrm>
          <a:prstGeom prst="ellipse">
            <a:avLst/>
          </a:prstGeom>
          <a:solidFill>
            <a:srgbClr val="00FF00">
              <a:alpha val="5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0" y="182880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绿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858000" y="2286000"/>
            <a:ext cx="1005840" cy="1005840"/>
          </a:xfrm>
          <a:prstGeom prst="ellipse">
            <a:avLst/>
          </a:prstGeom>
          <a:solidFill>
            <a:srgbClr val="0000FF">
              <a:alpha val="5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0" y="228600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蓝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400800" y="30175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 + 绿 + 蓝 = 白色（加法混合）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" y="42062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应用：电视、手机屏幕、电脑显示器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48640" y="585216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颜料三原色（CMY）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减法混合：青 + 品红 + 黄 → 黑色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5029200" cy="2560320"/>
          </a:xfrm>
          <a:prstGeom prst="roundRect">
            <a:avLst>
              <a:gd name="adj" fmla="val 1786"/>
            </a:avLst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1645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 + 品红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743200" y="164592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063240" y="1691640"/>
            <a:ext cx="365760" cy="365760"/>
          </a:xfrm>
          <a:prstGeom prst="rect">
            <a:avLst/>
          </a:prstGeom>
          <a:solidFill>
            <a:srgbClr val="0000FF"/>
          </a:solidFill>
          <a:ln/>
        </p:spPr>
      </p:sp>
      <p:sp>
        <p:nvSpPr>
          <p:cNvPr id="9" name="Text 7"/>
          <p:cNvSpPr/>
          <p:nvPr/>
        </p:nvSpPr>
        <p:spPr>
          <a:xfrm>
            <a:off x="3520440" y="16459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蓝色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1520" y="228600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 + 黄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743200" y="22860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063240" y="2331720"/>
            <a:ext cx="365760" cy="365760"/>
          </a:xfrm>
          <a:prstGeom prst="rect">
            <a:avLst/>
          </a:prstGeom>
          <a:solidFill>
            <a:srgbClr val="00FF00"/>
          </a:solidFill>
          <a:ln/>
        </p:spPr>
      </p:sp>
      <p:sp>
        <p:nvSpPr>
          <p:cNvPr id="13" name="Text 11"/>
          <p:cNvSpPr/>
          <p:nvPr/>
        </p:nvSpPr>
        <p:spPr>
          <a:xfrm>
            <a:off x="3520440" y="22860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绿色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31520" y="292608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品红 + 黄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743200" y="292608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063240" y="2971800"/>
            <a:ext cx="365760" cy="365760"/>
          </a:xfrm>
          <a:prstGeom prst="rect">
            <a:avLst/>
          </a:prstGeom>
          <a:solidFill>
            <a:srgbClr val="FF0000"/>
          </a:solidFill>
          <a:ln/>
        </p:spPr>
      </p:sp>
      <p:sp>
        <p:nvSpPr>
          <p:cNvPr id="17" name="Text 15"/>
          <p:cNvSpPr/>
          <p:nvPr/>
        </p:nvSpPr>
        <p:spPr>
          <a:xfrm>
            <a:off x="3520440" y="292608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红色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583680" y="1280160"/>
            <a:ext cx="1005840" cy="1005840"/>
          </a:xfrm>
          <a:prstGeom prst="ellipse">
            <a:avLst/>
          </a:prstGeom>
          <a:solidFill>
            <a:srgbClr val="00FFFF">
              <a:alpha val="5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583680" y="128016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132320" y="1828800"/>
            <a:ext cx="1005840" cy="1005840"/>
          </a:xfrm>
          <a:prstGeom prst="ellipse">
            <a:avLst/>
          </a:prstGeom>
          <a:solidFill>
            <a:srgbClr val="FF00FF">
              <a:alpha val="5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0" y="182880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品红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858000" y="2286000"/>
            <a:ext cx="1005840" cy="1005840"/>
          </a:xfrm>
          <a:prstGeom prst="ellipse">
            <a:avLst/>
          </a:prstGeom>
          <a:solidFill>
            <a:srgbClr val="FFFF00">
              <a:alpha val="5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0" y="228600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400800" y="30175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 + 品红 + 黄 = 黑色（减法混合）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" y="42062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应用：彩色打印、绘画颜料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48640" y="585216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物体的颜色——透明体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透明体的颜色由它透过的色光决定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459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白光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103120" y="1783080"/>
            <a:ext cx="1371600" cy="73152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7" name="Shape 5"/>
          <p:cNvSpPr/>
          <p:nvPr/>
        </p:nvSpPr>
        <p:spPr>
          <a:xfrm>
            <a:off x="3566160" y="1463040"/>
            <a:ext cx="1097280" cy="731520"/>
          </a:xfrm>
          <a:prstGeom prst="rect">
            <a:avLst/>
          </a:prstGeom>
          <a:solidFill>
            <a:srgbClr val="0000FF">
              <a:alpha val="50000"/>
            </a:srgbClr>
          </a:solidFill>
          <a:ln w="25400">
            <a:solidFill>
              <a:srgbClr val="0000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66160" y="228600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蓝色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玻璃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783080"/>
            <a:ext cx="1371600" cy="73152"/>
          </a:xfrm>
          <a:prstGeom prst="rect">
            <a:avLst/>
          </a:prstGeom>
          <a:solidFill>
            <a:srgbClr val="0000FF"/>
          </a:solidFill>
          <a:ln/>
        </p:spPr>
      </p:sp>
      <p:sp>
        <p:nvSpPr>
          <p:cNvPr id="10" name="Text 8"/>
          <p:cNvSpPr/>
          <p:nvPr/>
        </p:nvSpPr>
        <p:spPr>
          <a:xfrm>
            <a:off x="4754880" y="14630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000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蓝光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0" y="28346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被吸收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3291840"/>
            <a:ext cx="548640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31520" y="33832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原理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31520" y="3794760"/>
            <a:ext cx="5120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白光照射透明体时：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与物体颜色相同的色光透过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其他色光被吸收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无色透明体：所有色光都透过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0" y="3291840"/>
            <a:ext cx="521208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9050">
            <a:solidFill>
              <a:srgbClr val="F9731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583680" y="33832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583680" y="3794760"/>
            <a:ext cx="48463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红色玻璃 → 透过红光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蓝色玻璃 → 透过蓝光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绿色玻璃 → 透过绿光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普通玻璃 → 透过所有色光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585216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物体的颜色——不透明体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不透明体的颜色由它反射的色光决定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371600" y="1554480"/>
            <a:ext cx="731520" cy="548640"/>
          </a:xfrm>
          <a:prstGeom prst="rect">
            <a:avLst/>
          </a:prstGeom>
          <a:solidFill>
            <a:srgbClr val="00AA00"/>
          </a:solidFill>
          <a:ln w="12700">
            <a:solidFill>
              <a:srgbClr val="0066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71600" y="21488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绿叶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74320" y="16916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0AA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反射绿光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194560" y="16916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其他色光被吸收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2743200"/>
            <a:ext cx="5486400" cy="2560320"/>
          </a:xfrm>
          <a:prstGeom prst="roundRect">
            <a:avLst>
              <a:gd name="adj" fmla="val 1786"/>
            </a:avLst>
          </a:prstGeom>
          <a:solidFill>
            <a:srgbClr val="FFFFFF"/>
          </a:solidFill>
          <a:ln w="19050">
            <a:solidFill>
              <a:srgbClr val="8B5CF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731520" y="283464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原理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1520" y="3246120"/>
            <a:ext cx="5120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白光照射不透明体时：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与物体颜色相同的色光被反射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其他色光被吸收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白色物体：所有色光都反射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黑色物体：所有色光都吸收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0" y="2743200"/>
            <a:ext cx="5212080" cy="2560320"/>
          </a:xfrm>
          <a:prstGeom prst="roundRect">
            <a:avLst>
              <a:gd name="adj" fmla="val 1786"/>
            </a:avLst>
          </a:prstGeom>
          <a:solidFill>
            <a:srgbClr val="FFFFFF"/>
          </a:solidFill>
          <a:ln w="19050">
            <a:solidFill>
              <a:srgbClr val="F97316"/>
            </a:solidFill>
            <a:prstDash val="solid"/>
          </a:ln>
          <a:effectLst>
            <a:outerShdw sx="100000" sy="100000" kx="0" ky="0" algn="bl" rotWithShape="0" blurRad="76200" dist="25400" dir="8100000">
              <a:srgbClr val="D1D5DB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83680" y="283464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D1B4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83680" y="3246120"/>
            <a:ext cx="4846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绿叶 → 反射绿光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红花 → 反射红光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白纸 → 反射所有色光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黑布 → 吸收所有色光</a:t>
            </a:r>
            <a:endParaRPr lang="en-US" sz="1200" dirty="0"/>
          </a:p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红光照绿叶 → 呈黑色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585216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光速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D8B4F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光在不同介质中的传播速度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14400" y="1463040"/>
            <a:ext cx="10332720" cy="731520"/>
          </a:xfrm>
          <a:prstGeom prst="roundRect">
            <a:avLst>
              <a:gd name="adj" fmla="val 6250"/>
            </a:avLst>
          </a:prstGeom>
          <a:solidFill>
            <a:srgbClr val="7C3AED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真空中的光速：c = 3 × 10⁸ m/s</a:t>
            </a:r>
            <a:endParaRPr lang="en-US" sz="22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31520" y="2468880"/>
          <a:ext cx="1069848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3657600"/>
                <a:gridCol w="429768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介质</a:t>
                      </a:r>
                      <a:endParaRPr lang="en-US" sz="14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速度 (m/s)</a:t>
                      </a:r>
                      <a:endParaRPr lang="en-US" sz="14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说明</a:t>
                      </a:r>
                      <a:endParaRPr lang="en-US" sz="14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真空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3.0 × 10⁸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最大速度，宇宙极限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空气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≈ 3.0 × 10⁸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略小于真空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水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≈ 2.25 × 10⁸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约为真空的3/4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玻璃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≈ 2.0 × 10⁸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约为真空的2/3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6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48640" y="4572000"/>
            <a:ext cx="11064240" cy="731520"/>
          </a:xfrm>
          <a:prstGeom prst="roundRect">
            <a:avLst>
              <a:gd name="adj" fmla="val 8750"/>
            </a:avLst>
          </a:prstGeom>
          <a:solidFill>
            <a:srgbClr val="FEF3C7"/>
          </a:solidFill>
          <a:ln w="19050">
            <a:solidFill>
              <a:srgbClr val="F9731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457200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92400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光年 = 光在真空中一年传播的距离 ≈ 9.46 × 10¹² km（长度单位，不是时间单位！）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48640" y="5852160"/>
            <a:ext cx="10698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1292840" y="6473952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光的色彩</dc:title>
  <dc:subject>PptxGenJS Presentation</dc:subject>
  <dc:creator>苏科版物理</dc:creator>
  <cp:lastModifiedBy>苏科版物理</cp:lastModifiedBy>
  <cp:revision>1</cp:revision>
  <dcterms:created xsi:type="dcterms:W3CDTF">2026-08-01T05:13:14Z</dcterms:created>
  <dcterms:modified xsi:type="dcterms:W3CDTF">2026-08-01T05:13:14Z</dcterms:modified>
</cp:coreProperties>
</file>