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6C5B9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1371600"/>
            <a:ext cx="1097280" cy="1097280"/>
          </a:xfrm>
          <a:prstGeom prst="ellipse">
            <a:avLst/>
          </a:prstGeom>
          <a:solidFill>
            <a:srgbClr val="8B7BAF">
              <a:alpha val="5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280160" y="1828800"/>
            <a:ext cx="731520" cy="731520"/>
          </a:xfrm>
          <a:prstGeom prst="ellipse">
            <a:avLst/>
          </a:prstGeom>
          <a:solidFill>
            <a:srgbClr val="F0A860">
              <a:alpha val="6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64592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1.4 人耳听不到的声音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457200" y="27432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超声波与次声波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3200400" y="3657600"/>
            <a:ext cx="5486400" cy="54864"/>
          </a:xfrm>
          <a:prstGeom prst="rect">
            <a:avLst/>
          </a:prstGeom>
          <a:solidFill>
            <a:srgbClr val="F0A86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38404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八年级上册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人耳的听觉范围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0" y="914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12192000" cy="36576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9144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人耳能听到的声音频率范围：20 Hz ~ 20 000 Hz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0515600" cy="0"/>
          </a:xfrm>
          <a:prstGeom prst="line">
            <a:avLst/>
          </a:prstGeom>
          <a:noFill/>
          <a:ln w="25400">
            <a:solidFill>
              <a:srgbClr val="3A2F4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1828800"/>
            <a:ext cx="0" cy="365760"/>
          </a:xfrm>
          <a:prstGeom prst="line">
            <a:avLst/>
          </a:prstGeom>
          <a:noFill/>
          <a:ln w="12700">
            <a:solidFill>
              <a:srgbClr val="3A2F4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82880" y="22402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82880" y="246888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Hz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555650" y="1828800"/>
            <a:ext cx="0" cy="365760"/>
          </a:xfrm>
          <a:prstGeom prst="line">
            <a:avLst/>
          </a:prstGeom>
          <a:noFill/>
          <a:ln w="12700">
            <a:solidFill>
              <a:srgbClr val="3A2F4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89890" y="22402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9890" y="246888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Hz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7559040" y="1828800"/>
            <a:ext cx="0" cy="365760"/>
          </a:xfrm>
          <a:prstGeom prst="line">
            <a:avLst/>
          </a:prstGeom>
          <a:noFill/>
          <a:ln w="12700">
            <a:solidFill>
              <a:srgbClr val="3A2F4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93280" y="22402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20 000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193280" y="246888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Hz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11064240" y="1828800"/>
            <a:ext cx="0" cy="365760"/>
          </a:xfrm>
          <a:prstGeom prst="line">
            <a:avLst/>
          </a:prstGeom>
          <a:noFill/>
          <a:ln w="12700">
            <a:solidFill>
              <a:srgbClr val="3A2F4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698480" y="22402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30000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0698480" y="246888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Hz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548640" y="1371600"/>
            <a:ext cx="7010" cy="548640"/>
          </a:xfrm>
          <a:prstGeom prst="roundRect">
            <a:avLst>
              <a:gd name="adj" fmla="val 1304422"/>
            </a:avLst>
          </a:prstGeom>
          <a:solidFill>
            <a:srgbClr val="E85050"/>
          </a:solidFill>
          <a:ln/>
        </p:spPr>
      </p:sp>
      <p:sp>
        <p:nvSpPr>
          <p:cNvPr id="21" name="Text 19"/>
          <p:cNvSpPr/>
          <p:nvPr/>
        </p:nvSpPr>
        <p:spPr>
          <a:xfrm>
            <a:off x="548640" y="1371600"/>
            <a:ext cx="701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次声波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48640" y="1645920"/>
            <a:ext cx="701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&lt; 20 Hz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55650" y="1371600"/>
            <a:ext cx="7003390" cy="548640"/>
          </a:xfrm>
          <a:prstGeom prst="roundRect">
            <a:avLst>
              <a:gd name="adj" fmla="val 16667"/>
            </a:avLst>
          </a:prstGeom>
          <a:solidFill>
            <a:srgbClr val="50B870"/>
          </a:solidFill>
          <a:ln/>
        </p:spPr>
      </p:sp>
      <p:sp>
        <p:nvSpPr>
          <p:cNvPr id="24" name="Text 22"/>
          <p:cNvSpPr/>
          <p:nvPr/>
        </p:nvSpPr>
        <p:spPr>
          <a:xfrm>
            <a:off x="555650" y="1371600"/>
            <a:ext cx="700339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可听声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55650" y="1645920"/>
            <a:ext cx="700339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 ~ 20 000 Hz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7559040" y="1371600"/>
            <a:ext cx="3505200" cy="548640"/>
          </a:xfrm>
          <a:prstGeom prst="roundRect">
            <a:avLst>
              <a:gd name="adj" fmla="val 16667"/>
            </a:avLst>
          </a:prstGeom>
          <a:solidFill>
            <a:srgbClr val="5088E8"/>
          </a:solidFill>
          <a:ln/>
        </p:spPr>
      </p:sp>
      <p:sp>
        <p:nvSpPr>
          <p:cNvPr id="27" name="Text 25"/>
          <p:cNvSpPr/>
          <p:nvPr/>
        </p:nvSpPr>
        <p:spPr>
          <a:xfrm>
            <a:off x="7559040" y="1371600"/>
            <a:ext cx="350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超声波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7559040" y="1645920"/>
            <a:ext cx="350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&gt; 20 000 Hz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57200" y="27432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人耳能听到的频率范围是有限的，低于20Hz和高于20000Hz的声音人耳都听不到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914400" y="3474720"/>
            <a:ext cx="201168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50B87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14400" y="352044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0B87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914400" y="388620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20~20000 Hz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3200400" y="3474720"/>
            <a:ext cx="201168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F0A86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00400" y="352044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0A86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猫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3200400" y="388620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60~65000 Hz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5486400" y="3474720"/>
            <a:ext cx="201168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F0A86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486400" y="352044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0A86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狗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5486400" y="388620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15~50000 Hz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7772400" y="3474720"/>
            <a:ext cx="201168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5088E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772400" y="352044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088E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蝙蝠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7772400" y="388620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1000~120000 Hz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10058400" y="3474720"/>
            <a:ext cx="201168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5088E8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0058400" y="352044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088E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海豚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10058400" y="388620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150~150000 Hz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人与动物的听觉范围对比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0" y="914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12192000" cy="36576"/>
          </a:xfrm>
          <a:prstGeom prst="rect">
            <a:avLst/>
          </a:prstGeom>
          <a:solidFill>
            <a:srgbClr val="8B7BAF"/>
          </a:solidFill>
          <a:ln/>
        </p:spPr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914400" y="1005840"/>
          <a:ext cx="1005840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4114800"/>
                <a:gridCol w="4114800"/>
              </a:tblGrid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动物</a:t>
                      </a:r>
                      <a:endParaRPr lang="en-US" sz="14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5B9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听觉频率范围</a:t>
                      </a:r>
                      <a:endParaRPr lang="en-US" sz="14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5B9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特点</a:t>
                      </a:r>
                      <a:endParaRPr lang="en-US" sz="14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5B9E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人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50B87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20 ~ 20 000 Hz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标准参考范围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狗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4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6C5B9E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15 ~ 50 000 Hz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4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能听到超声波，可训练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4F0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猫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6C5B9E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60 ~ 65 000 Hz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高频听觉灵敏，捕鼠优势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蝙蝠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4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5088E8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1 000 ~ 120 000 Hz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4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利用超声波回声定位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4F0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海豚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5088E8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150 ~ 150 000 Hz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水中超声波通信/定位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914400" y="4114800"/>
            <a:ext cx="10058400" cy="457200"/>
          </a:xfrm>
          <a:prstGeom prst="roundRect">
            <a:avLst>
              <a:gd name="adj" fmla="val 20000"/>
            </a:avLst>
          </a:prstGeom>
          <a:solidFill>
            <a:srgbClr val="6C5B9E">
              <a:alpha val="10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914400" y="411480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许多动物的听觉范围比人类更广，能听到超声波或次声波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超声波的应用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0" y="914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12192000" cy="36576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097280"/>
            <a:ext cx="457200" cy="457200"/>
          </a:xfrm>
          <a:prstGeom prst="ellipse">
            <a:avLst/>
          </a:prstGeom>
          <a:solidFill>
            <a:srgbClr val="5088E8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0972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1188720" y="1005840"/>
            <a:ext cx="1024128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9050">
            <a:solidFill>
              <a:srgbClr val="5088E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371600" y="10515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088E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蝙蝠回声定位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371600" y="137160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发出超声波 → 遇到物体反射 → 接收反射波 → 判断位置和距离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48640" y="2286000"/>
            <a:ext cx="457200" cy="457200"/>
          </a:xfrm>
          <a:prstGeom prst="ellipse">
            <a:avLst/>
          </a:prstGeom>
          <a:solidFill>
            <a:srgbClr val="5088E8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" y="22860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1188720" y="2194560"/>
            <a:ext cx="1024128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9050">
            <a:solidFill>
              <a:srgbClr val="5088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371600" y="22402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088E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声呐（SONAR）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371600" y="256032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向水中发射超声波 → 遇海底/鱼群反射 → 测量往返时间 → 计算深度/距离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3474720"/>
            <a:ext cx="457200" cy="457200"/>
          </a:xfrm>
          <a:prstGeom prst="ellipse">
            <a:avLst/>
          </a:prstGeom>
          <a:solidFill>
            <a:srgbClr val="5088E8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34747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1188720" y="3383280"/>
            <a:ext cx="1024128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9050">
            <a:solidFill>
              <a:srgbClr val="5088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371600" y="34290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088E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B超检查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371600" y="37490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超声波穿透人体 → 不同组织反射不同 → 接收反射信号 → 形成内部图像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次声波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0" y="914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12192000" cy="36576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914400"/>
            <a:ext cx="5029200" cy="164592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9050">
            <a:solidFill>
              <a:srgbClr val="E8505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914400"/>
            <a:ext cx="5029200" cy="411480"/>
          </a:xfrm>
          <a:prstGeom prst="roundRect">
            <a:avLst>
              <a:gd name="adj" fmla="val 26667"/>
            </a:avLst>
          </a:prstGeom>
          <a:solidFill>
            <a:srgbClr val="E8505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914400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1417320"/>
            <a:ext cx="4663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地震、海啸、火山爆发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台风、核爆炸、陨石坠落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大型机械运转等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943600" y="914400"/>
            <a:ext cx="5029200" cy="164592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9050">
            <a:solidFill>
              <a:srgbClr val="E8505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943600" y="914400"/>
            <a:ext cx="5029200" cy="411480"/>
          </a:xfrm>
          <a:prstGeom prst="roundRect">
            <a:avLst>
              <a:gd name="adj" fmla="val 26667"/>
            </a:avLst>
          </a:prstGeom>
          <a:solidFill>
            <a:srgbClr val="E85050"/>
          </a:solidFill>
          <a:ln/>
        </p:spPr>
      </p:sp>
      <p:sp>
        <p:nvSpPr>
          <p:cNvPr id="12" name="Text 10"/>
          <p:cNvSpPr/>
          <p:nvPr/>
        </p:nvSpPr>
        <p:spPr>
          <a:xfrm>
            <a:off x="5943600" y="914400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特点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126480" y="1417320"/>
            <a:ext cx="4663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频率低，波长长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传播距离远，不易衰减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能绕过障碍物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可与人体器官发生共振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2743200"/>
            <a:ext cx="502920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8505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7200" y="2743200"/>
            <a:ext cx="5029200" cy="411480"/>
          </a:xfrm>
          <a:prstGeom prst="roundRect">
            <a:avLst>
              <a:gd name="adj" fmla="val 26667"/>
            </a:avLst>
          </a:prstGeom>
          <a:solidFill>
            <a:srgbClr val="E85050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2743200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危害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0080" y="3246120"/>
            <a:ext cx="4663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与人体器官共振 → 损伤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破坏建筑物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引起人的不适、恶心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严重时可能致人死亡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943600" y="2743200"/>
            <a:ext cx="502920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8505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943600" y="2743200"/>
            <a:ext cx="5029200" cy="411480"/>
          </a:xfrm>
          <a:prstGeom prst="roundRect">
            <a:avLst>
              <a:gd name="adj" fmla="val 26667"/>
            </a:avLst>
          </a:prstGeom>
          <a:solidFill>
            <a:srgbClr val="E85050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0" y="2743200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利用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126480" y="3246120"/>
            <a:ext cx="4663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自然灾害预警（地震/海啸）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监测核爆炸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探测大气中次声波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研究天体活动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超声波与次声波对比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0" y="914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12192000" cy="36576"/>
          </a:xfrm>
          <a:prstGeom prst="rect">
            <a:avLst/>
          </a:prstGeom>
          <a:solidFill>
            <a:srgbClr val="8B7BAF"/>
          </a:solidFill>
          <a:ln/>
        </p:spPr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005840"/>
          <a:ext cx="1078992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4251960"/>
                <a:gridCol w="4251960"/>
              </a:tblGrid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对比项目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5B9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超声波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88E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次声波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505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频率范围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5088E8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大于 20 000 Hz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E8505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小于 20 Hz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人耳能否听到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4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5088E8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不能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4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E8505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不能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4F0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特点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方向性好，穿透能力强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易获得较集中的声能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传播距离远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不易被吸收衰减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主要来源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4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蝙蝠、声呐、B超等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人工产生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4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地震、海啸、火山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台风、核爆等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4F0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主要应用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回声定位、声呐测距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B超、清洗、焊接等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灾害预警、核爆监测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3A2F4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天体研究等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B7B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548640" y="4114800"/>
            <a:ext cx="10789920" cy="411480"/>
          </a:xfrm>
          <a:prstGeom prst="roundRect">
            <a:avLst>
              <a:gd name="adj" fmla="val 22222"/>
            </a:avLst>
          </a:prstGeom>
          <a:solidFill>
            <a:srgbClr val="6C5B9E">
              <a:alpha val="10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548640" y="4114800"/>
            <a:ext cx="10789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超声波和次声波都超出了人耳听觉范围，但都有重要的应用价值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0" y="914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12192000" cy="36576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914400"/>
            <a:ext cx="5303520" cy="347472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25400">
            <a:solidFill>
              <a:srgbClr val="5088E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914400"/>
            <a:ext cx="5303520" cy="502920"/>
          </a:xfrm>
          <a:prstGeom prst="roundRect">
            <a:avLst>
              <a:gd name="adj" fmla="val 27273"/>
            </a:avLst>
          </a:prstGeom>
          <a:solidFill>
            <a:srgbClr val="5088E8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914400"/>
            <a:ext cx="5303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超声波 (&gt; 20 000 Hz)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31520" y="160020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方向性好，穿透能力强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31520" y="210312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应用：回声定位（蝙蝠）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31520" y="260604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应用：声呐测距、探测鱼群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31520" y="310896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应用：B超检查、工业探伤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31520" y="361188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应用：超声波清洗、焊接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126480" y="914400"/>
            <a:ext cx="5303520" cy="347472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25400">
            <a:solidFill>
              <a:srgbClr val="E8505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26480" y="914400"/>
            <a:ext cx="5303520" cy="502920"/>
          </a:xfrm>
          <a:prstGeom prst="roundRect">
            <a:avLst>
              <a:gd name="adj" fmla="val 27273"/>
            </a:avLst>
          </a:prstGeom>
          <a:solidFill>
            <a:srgbClr val="E85050"/>
          </a:solidFill>
          <a:ln/>
        </p:spPr>
      </p:sp>
      <p:sp>
        <p:nvSpPr>
          <p:cNvPr id="16" name="Text 14"/>
          <p:cNvSpPr/>
          <p:nvPr/>
        </p:nvSpPr>
        <p:spPr>
          <a:xfrm>
            <a:off x="6126480" y="914400"/>
            <a:ext cx="5303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次声波 (&lt; 20 Hz)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00800" y="160020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频率低，波长长，传播远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400800" y="210312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来源：地震、海啸、火山等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00800" y="260604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危害：与人体共振致损伤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00800" y="310896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特点：不易被吸收和衰减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00800" y="361188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应用：灾害预警、核爆监测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0" y="914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12192000" cy="36576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914400"/>
            <a:ext cx="530352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6350">
            <a:solidFill>
              <a:srgbClr val="E8E4F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96012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人耳能听到的声音频率范围是（  ）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0~20 000Hz    B. 20~20 000Hz    C. 20~200 000Hz    D. 0~200 000Hz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57200" y="2148840"/>
            <a:ext cx="530352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6350">
            <a:solidFill>
              <a:srgbClr val="E8E4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219456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蝙蝠在黑暗中飞行，靠的是（  ）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眼睛看    B. 超声波回声定位    C. 次声波    D. 嗅觉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57200" y="3383280"/>
            <a:ext cx="530352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6350">
            <a:solidFill>
              <a:srgbClr val="E8E4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" y="342900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下列不属于超声波应用的是（  ）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B超    B. 声呐    C. 地震预警    D. 超声波清洗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126480" y="914400"/>
            <a:ext cx="530352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6350">
            <a:solidFill>
              <a:srgbClr val="E8E4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63640" y="96012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地震发生前，有些动物出现反常行为，这是因为它们能感知（  ）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超声波    B. 次声波    C. 可听声    D. 电磁波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126480" y="2148840"/>
            <a:ext cx="530352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6350">
            <a:solidFill>
              <a:srgbClr val="E8E4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63640" y="219456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关于超声波和次声波，下列说法正确的是（  ）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超声波人耳能听到    B. 次声波传播距离近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C. 两者人耳都听不到    D. 两者频率都高于20Hz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126480" y="3383280"/>
            <a:ext cx="530352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6350">
            <a:solidFill>
              <a:srgbClr val="E8E4F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63640" y="342900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海豚能在水中利用超声波进行（  ）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加热食物    B. 通信和定位    C. 改变水温    D. 以上都不是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1.4 人耳听不到的声音</dc:title>
  <dc:subject>PptxGenJS Presentation</dc:subject>
  <dc:creator>物理课件</dc:creator>
  <cp:lastModifiedBy>物理课件</cp:lastModifiedBy>
  <cp:revision>1</cp:revision>
  <dcterms:created xsi:type="dcterms:W3CDTF">2026-08-01T04:58:31Z</dcterms:created>
  <dcterms:modified xsi:type="dcterms:W3CDTF">2026-08-01T04:58:31Z</dcterms:modified>
</cp:coreProperties>
</file>