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6C5B9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C5B9E"/>
          </a:solidFill>
          <a:ln/>
        </p:spPr>
      </p:sp>
      <p:sp>
        <p:nvSpPr>
          <p:cNvPr id="3" name="Shape 1"/>
          <p:cNvSpPr/>
          <p:nvPr/>
        </p:nvSpPr>
        <p:spPr>
          <a:xfrm>
            <a:off x="731520" y="1371600"/>
            <a:ext cx="1097280" cy="1097280"/>
          </a:xfrm>
          <a:prstGeom prst="ellipse">
            <a:avLst/>
          </a:prstGeom>
          <a:solidFill>
            <a:srgbClr val="8B7BAF">
              <a:alpha val="5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1280160" y="1828800"/>
            <a:ext cx="731520" cy="731520"/>
          </a:xfrm>
          <a:prstGeom prst="ellipse">
            <a:avLst/>
          </a:prstGeom>
          <a:solidFill>
            <a:srgbClr val="F0A860">
              <a:alpha val="60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164592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1.3 噪声及其控制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457200" y="274320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噪声的定义 · 等级 · 危害 · 控制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3200400" y="3657600"/>
            <a:ext cx="5486400" cy="54864"/>
          </a:xfrm>
          <a:prstGeom prst="rect">
            <a:avLst/>
          </a:prstGeom>
          <a:solidFill>
            <a:srgbClr val="F0A860"/>
          </a:solidFill>
          <a:ln/>
        </p:spPr>
      </p:sp>
      <p:sp>
        <p:nvSpPr>
          <p:cNvPr id="8" name="Text 6"/>
          <p:cNvSpPr/>
          <p:nvPr/>
        </p:nvSpPr>
        <p:spPr>
          <a:xfrm>
            <a:off x="457200" y="384048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i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苏科版物理 八年级上册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  <a:solidFill>
            <a:srgbClr val="6C5B9E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9144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噪声的定义——两个角度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0515600" y="914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0" y="4663440"/>
            <a:ext cx="12192000" cy="36576"/>
          </a:xfrm>
          <a:prstGeom prst="rect">
            <a:avLst/>
          </a:prstGeom>
          <a:solidFill>
            <a:srgbClr val="8B7BAF"/>
          </a:solidFill>
          <a:ln/>
        </p:spPr>
      </p:sp>
      <p:sp>
        <p:nvSpPr>
          <p:cNvPr id="6" name="Shape 4"/>
          <p:cNvSpPr/>
          <p:nvPr/>
        </p:nvSpPr>
        <p:spPr>
          <a:xfrm>
            <a:off x="731520" y="1097280"/>
            <a:ext cx="475488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25400">
            <a:solidFill>
              <a:srgbClr val="6C5B9E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31520" y="1097280"/>
            <a:ext cx="4754880" cy="502920"/>
          </a:xfrm>
          <a:prstGeom prst="roundRect">
            <a:avLst>
              <a:gd name="adj" fmla="val 27273"/>
            </a:avLst>
          </a:prstGeom>
          <a:solidFill>
            <a:srgbClr val="6C5B9E"/>
          </a:solidFill>
          <a:ln/>
        </p:spPr>
      </p:sp>
      <p:sp>
        <p:nvSpPr>
          <p:cNvPr id="8" name="Text 6"/>
          <p:cNvSpPr/>
          <p:nvPr/>
        </p:nvSpPr>
        <p:spPr>
          <a:xfrm>
            <a:off x="731520" y="1097280"/>
            <a:ext cx="4754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物理学角度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914400" y="1828800"/>
            <a:ext cx="438912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发声体做无规则振动时</a:t>
            </a:r>
            <a:endParaRPr lang="en-US" sz="1500" dirty="0"/>
          </a:p>
          <a:p>
            <a:pPr algn="ctr" indent="0" marL="0">
              <a:buNone/>
            </a:pPr>
            <a:r>
              <a:rPr lang="en-US" sz="15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发出的声音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1371600" y="2984008"/>
            <a:ext cx="73152" cy="73152"/>
          </a:xfrm>
          <a:prstGeom prst="rect">
            <a:avLst/>
          </a:prstGeom>
          <a:solidFill>
            <a:srgbClr val="E85050"/>
          </a:solidFill>
          <a:ln/>
        </p:spPr>
      </p:sp>
      <p:sp>
        <p:nvSpPr>
          <p:cNvPr id="11" name="Shape 9"/>
          <p:cNvSpPr/>
          <p:nvPr/>
        </p:nvSpPr>
        <p:spPr>
          <a:xfrm>
            <a:off x="1499616" y="3219198"/>
            <a:ext cx="73152" cy="73152"/>
          </a:xfrm>
          <a:prstGeom prst="rect">
            <a:avLst/>
          </a:prstGeom>
          <a:solidFill>
            <a:srgbClr val="E85050"/>
          </a:solidFill>
          <a:ln/>
        </p:spPr>
      </p:sp>
      <p:sp>
        <p:nvSpPr>
          <p:cNvPr id="12" name="Shape 10"/>
          <p:cNvSpPr/>
          <p:nvPr/>
        </p:nvSpPr>
        <p:spPr>
          <a:xfrm>
            <a:off x="1627632" y="3063710"/>
            <a:ext cx="73152" cy="73152"/>
          </a:xfrm>
          <a:prstGeom prst="rect">
            <a:avLst/>
          </a:prstGeom>
          <a:solidFill>
            <a:srgbClr val="E85050"/>
          </a:solidFill>
          <a:ln/>
        </p:spPr>
      </p:sp>
      <p:sp>
        <p:nvSpPr>
          <p:cNvPr id="13" name="Shape 11"/>
          <p:cNvSpPr/>
          <p:nvPr/>
        </p:nvSpPr>
        <p:spPr>
          <a:xfrm>
            <a:off x="1755648" y="2984463"/>
            <a:ext cx="73152" cy="73152"/>
          </a:xfrm>
          <a:prstGeom prst="rect">
            <a:avLst/>
          </a:prstGeom>
          <a:solidFill>
            <a:srgbClr val="E85050"/>
          </a:solidFill>
          <a:ln/>
        </p:spPr>
      </p:sp>
      <p:sp>
        <p:nvSpPr>
          <p:cNvPr id="14" name="Shape 12"/>
          <p:cNvSpPr/>
          <p:nvPr/>
        </p:nvSpPr>
        <p:spPr>
          <a:xfrm>
            <a:off x="1883664" y="3192733"/>
            <a:ext cx="73152" cy="73152"/>
          </a:xfrm>
          <a:prstGeom prst="rect">
            <a:avLst/>
          </a:prstGeom>
          <a:solidFill>
            <a:srgbClr val="E85050"/>
          </a:solidFill>
          <a:ln/>
        </p:spPr>
      </p:sp>
      <p:sp>
        <p:nvSpPr>
          <p:cNvPr id="15" name="Shape 13"/>
          <p:cNvSpPr/>
          <p:nvPr/>
        </p:nvSpPr>
        <p:spPr>
          <a:xfrm>
            <a:off x="2011680" y="2905911"/>
            <a:ext cx="73152" cy="73152"/>
          </a:xfrm>
          <a:prstGeom prst="rect">
            <a:avLst/>
          </a:prstGeom>
          <a:solidFill>
            <a:srgbClr val="E85050"/>
          </a:solidFill>
          <a:ln/>
        </p:spPr>
      </p:sp>
      <p:sp>
        <p:nvSpPr>
          <p:cNvPr id="16" name="Shape 14"/>
          <p:cNvSpPr/>
          <p:nvPr/>
        </p:nvSpPr>
        <p:spPr>
          <a:xfrm>
            <a:off x="2139696" y="2728713"/>
            <a:ext cx="73152" cy="73152"/>
          </a:xfrm>
          <a:prstGeom prst="rect">
            <a:avLst/>
          </a:prstGeom>
          <a:solidFill>
            <a:srgbClr val="E85050"/>
          </a:solidFill>
          <a:ln/>
        </p:spPr>
      </p:sp>
      <p:sp>
        <p:nvSpPr>
          <p:cNvPr id="17" name="Shape 15"/>
          <p:cNvSpPr/>
          <p:nvPr/>
        </p:nvSpPr>
        <p:spPr>
          <a:xfrm>
            <a:off x="2267712" y="2932731"/>
            <a:ext cx="73152" cy="73152"/>
          </a:xfrm>
          <a:prstGeom prst="rect">
            <a:avLst/>
          </a:prstGeom>
          <a:solidFill>
            <a:srgbClr val="E85050"/>
          </a:solidFill>
          <a:ln/>
        </p:spPr>
      </p:sp>
      <p:sp>
        <p:nvSpPr>
          <p:cNvPr id="18" name="Shape 16"/>
          <p:cNvSpPr/>
          <p:nvPr/>
        </p:nvSpPr>
        <p:spPr>
          <a:xfrm>
            <a:off x="2395728" y="2926233"/>
            <a:ext cx="73152" cy="73152"/>
          </a:xfrm>
          <a:prstGeom prst="rect">
            <a:avLst/>
          </a:prstGeom>
          <a:solidFill>
            <a:srgbClr val="E85050"/>
          </a:solidFill>
          <a:ln/>
        </p:spPr>
      </p:sp>
      <p:sp>
        <p:nvSpPr>
          <p:cNvPr id="19" name="Shape 17"/>
          <p:cNvSpPr/>
          <p:nvPr/>
        </p:nvSpPr>
        <p:spPr>
          <a:xfrm>
            <a:off x="2523744" y="2833601"/>
            <a:ext cx="73152" cy="73152"/>
          </a:xfrm>
          <a:prstGeom prst="rect">
            <a:avLst/>
          </a:prstGeom>
          <a:solidFill>
            <a:srgbClr val="E85050"/>
          </a:solidFill>
          <a:ln/>
        </p:spPr>
      </p:sp>
      <p:sp>
        <p:nvSpPr>
          <p:cNvPr id="20" name="Shape 18"/>
          <p:cNvSpPr/>
          <p:nvPr/>
        </p:nvSpPr>
        <p:spPr>
          <a:xfrm>
            <a:off x="2651760" y="3082247"/>
            <a:ext cx="73152" cy="73152"/>
          </a:xfrm>
          <a:prstGeom prst="rect">
            <a:avLst/>
          </a:prstGeom>
          <a:solidFill>
            <a:srgbClr val="E85050"/>
          </a:solidFill>
          <a:ln/>
        </p:spPr>
      </p:sp>
      <p:sp>
        <p:nvSpPr>
          <p:cNvPr id="21" name="Shape 19"/>
          <p:cNvSpPr/>
          <p:nvPr/>
        </p:nvSpPr>
        <p:spPr>
          <a:xfrm>
            <a:off x="2779776" y="3263962"/>
            <a:ext cx="73152" cy="73152"/>
          </a:xfrm>
          <a:prstGeom prst="rect">
            <a:avLst/>
          </a:prstGeom>
          <a:solidFill>
            <a:srgbClr val="E85050"/>
          </a:solidFill>
          <a:ln/>
        </p:spPr>
      </p:sp>
      <p:sp>
        <p:nvSpPr>
          <p:cNvPr id="22" name="Shape 20"/>
          <p:cNvSpPr/>
          <p:nvPr/>
        </p:nvSpPr>
        <p:spPr>
          <a:xfrm>
            <a:off x="2907792" y="2955676"/>
            <a:ext cx="73152" cy="73152"/>
          </a:xfrm>
          <a:prstGeom prst="rect">
            <a:avLst/>
          </a:prstGeom>
          <a:solidFill>
            <a:srgbClr val="E85050"/>
          </a:solidFill>
          <a:ln/>
        </p:spPr>
      </p:sp>
      <p:sp>
        <p:nvSpPr>
          <p:cNvPr id="23" name="Shape 21"/>
          <p:cNvSpPr/>
          <p:nvPr/>
        </p:nvSpPr>
        <p:spPr>
          <a:xfrm>
            <a:off x="3035808" y="2990549"/>
            <a:ext cx="73152" cy="73152"/>
          </a:xfrm>
          <a:prstGeom prst="rect">
            <a:avLst/>
          </a:prstGeom>
          <a:solidFill>
            <a:srgbClr val="E85050"/>
          </a:solidFill>
          <a:ln/>
        </p:spPr>
      </p:sp>
      <p:sp>
        <p:nvSpPr>
          <p:cNvPr id="24" name="Shape 22"/>
          <p:cNvSpPr/>
          <p:nvPr/>
        </p:nvSpPr>
        <p:spPr>
          <a:xfrm>
            <a:off x="3163824" y="3050519"/>
            <a:ext cx="73152" cy="73152"/>
          </a:xfrm>
          <a:prstGeom prst="rect">
            <a:avLst/>
          </a:prstGeom>
          <a:solidFill>
            <a:srgbClr val="E85050"/>
          </a:solidFill>
          <a:ln/>
        </p:spPr>
      </p:sp>
      <p:sp>
        <p:nvSpPr>
          <p:cNvPr id="25" name="Shape 23"/>
          <p:cNvSpPr/>
          <p:nvPr/>
        </p:nvSpPr>
        <p:spPr>
          <a:xfrm>
            <a:off x="3291840" y="2791440"/>
            <a:ext cx="73152" cy="73152"/>
          </a:xfrm>
          <a:prstGeom prst="rect">
            <a:avLst/>
          </a:prstGeom>
          <a:solidFill>
            <a:srgbClr val="E85050"/>
          </a:solidFill>
          <a:ln/>
        </p:spPr>
      </p:sp>
      <p:sp>
        <p:nvSpPr>
          <p:cNvPr id="26" name="Shape 24"/>
          <p:cNvSpPr/>
          <p:nvPr/>
        </p:nvSpPr>
        <p:spPr>
          <a:xfrm>
            <a:off x="3419856" y="2804923"/>
            <a:ext cx="73152" cy="73152"/>
          </a:xfrm>
          <a:prstGeom prst="rect">
            <a:avLst/>
          </a:prstGeom>
          <a:solidFill>
            <a:srgbClr val="E85050"/>
          </a:solidFill>
          <a:ln/>
        </p:spPr>
      </p:sp>
      <p:sp>
        <p:nvSpPr>
          <p:cNvPr id="27" name="Shape 25"/>
          <p:cNvSpPr/>
          <p:nvPr/>
        </p:nvSpPr>
        <p:spPr>
          <a:xfrm>
            <a:off x="3547872" y="3027873"/>
            <a:ext cx="73152" cy="73152"/>
          </a:xfrm>
          <a:prstGeom prst="rect">
            <a:avLst/>
          </a:prstGeom>
          <a:solidFill>
            <a:srgbClr val="E85050"/>
          </a:solidFill>
          <a:ln/>
        </p:spPr>
      </p:sp>
      <p:sp>
        <p:nvSpPr>
          <p:cNvPr id="28" name="Shape 26"/>
          <p:cNvSpPr/>
          <p:nvPr/>
        </p:nvSpPr>
        <p:spPr>
          <a:xfrm>
            <a:off x="3675888" y="3032672"/>
            <a:ext cx="73152" cy="73152"/>
          </a:xfrm>
          <a:prstGeom prst="rect">
            <a:avLst/>
          </a:prstGeom>
          <a:solidFill>
            <a:srgbClr val="E85050"/>
          </a:solidFill>
          <a:ln/>
        </p:spPr>
      </p:sp>
      <p:sp>
        <p:nvSpPr>
          <p:cNvPr id="29" name="Shape 27"/>
          <p:cNvSpPr/>
          <p:nvPr/>
        </p:nvSpPr>
        <p:spPr>
          <a:xfrm>
            <a:off x="3803904" y="2919947"/>
            <a:ext cx="73152" cy="73152"/>
          </a:xfrm>
          <a:prstGeom prst="rect">
            <a:avLst/>
          </a:prstGeom>
          <a:solidFill>
            <a:srgbClr val="E85050"/>
          </a:solidFill>
          <a:ln/>
        </p:spPr>
      </p:sp>
      <p:sp>
        <p:nvSpPr>
          <p:cNvPr id="30" name="Shape 28"/>
          <p:cNvSpPr/>
          <p:nvPr/>
        </p:nvSpPr>
        <p:spPr>
          <a:xfrm>
            <a:off x="3931920" y="3142799"/>
            <a:ext cx="73152" cy="73152"/>
          </a:xfrm>
          <a:prstGeom prst="rect">
            <a:avLst/>
          </a:prstGeom>
          <a:solidFill>
            <a:srgbClr val="E85050"/>
          </a:solidFill>
          <a:ln/>
        </p:spPr>
      </p:sp>
      <p:sp>
        <p:nvSpPr>
          <p:cNvPr id="31" name="Shape 29"/>
          <p:cNvSpPr/>
          <p:nvPr/>
        </p:nvSpPr>
        <p:spPr>
          <a:xfrm>
            <a:off x="4059936" y="3265571"/>
            <a:ext cx="73152" cy="73152"/>
          </a:xfrm>
          <a:prstGeom prst="rect">
            <a:avLst/>
          </a:prstGeom>
          <a:solidFill>
            <a:srgbClr val="E85050"/>
          </a:solidFill>
          <a:ln/>
        </p:spPr>
      </p:sp>
      <p:sp>
        <p:nvSpPr>
          <p:cNvPr id="32" name="Shape 30"/>
          <p:cNvSpPr/>
          <p:nvPr/>
        </p:nvSpPr>
        <p:spPr>
          <a:xfrm>
            <a:off x="4187952" y="2914713"/>
            <a:ext cx="73152" cy="73152"/>
          </a:xfrm>
          <a:prstGeom prst="rect">
            <a:avLst/>
          </a:prstGeom>
          <a:solidFill>
            <a:srgbClr val="E85050"/>
          </a:solidFill>
          <a:ln/>
        </p:spPr>
      </p:sp>
      <p:sp>
        <p:nvSpPr>
          <p:cNvPr id="33" name="Shape 31"/>
          <p:cNvSpPr/>
          <p:nvPr/>
        </p:nvSpPr>
        <p:spPr>
          <a:xfrm>
            <a:off x="4315968" y="2948125"/>
            <a:ext cx="73152" cy="73152"/>
          </a:xfrm>
          <a:prstGeom prst="rect">
            <a:avLst/>
          </a:prstGeom>
          <a:solidFill>
            <a:srgbClr val="E85050"/>
          </a:solidFill>
          <a:ln/>
        </p:spPr>
      </p:sp>
      <p:sp>
        <p:nvSpPr>
          <p:cNvPr id="34" name="Shape 32"/>
          <p:cNvSpPr/>
          <p:nvPr/>
        </p:nvSpPr>
        <p:spPr>
          <a:xfrm>
            <a:off x="4443984" y="3030105"/>
            <a:ext cx="73152" cy="73152"/>
          </a:xfrm>
          <a:prstGeom prst="rect">
            <a:avLst/>
          </a:prstGeom>
          <a:solidFill>
            <a:srgbClr val="E85050"/>
          </a:solidFill>
          <a:ln/>
        </p:spPr>
      </p:sp>
      <p:sp>
        <p:nvSpPr>
          <p:cNvPr id="35" name="Shape 33"/>
          <p:cNvSpPr/>
          <p:nvPr/>
        </p:nvSpPr>
        <p:spPr>
          <a:xfrm>
            <a:off x="4572000" y="2807586"/>
            <a:ext cx="73152" cy="73152"/>
          </a:xfrm>
          <a:prstGeom prst="rect">
            <a:avLst/>
          </a:prstGeom>
          <a:solidFill>
            <a:srgbClr val="E85050"/>
          </a:solidFill>
          <a:ln/>
        </p:spPr>
      </p:sp>
      <p:sp>
        <p:nvSpPr>
          <p:cNvPr id="36" name="Shape 34"/>
          <p:cNvSpPr/>
          <p:nvPr/>
        </p:nvSpPr>
        <p:spPr>
          <a:xfrm>
            <a:off x="4700016" y="2864870"/>
            <a:ext cx="73152" cy="73152"/>
          </a:xfrm>
          <a:prstGeom prst="rect">
            <a:avLst/>
          </a:prstGeom>
          <a:solidFill>
            <a:srgbClr val="E85050"/>
          </a:solidFill>
          <a:ln/>
        </p:spPr>
      </p:sp>
      <p:sp>
        <p:nvSpPr>
          <p:cNvPr id="37" name="Shape 35"/>
          <p:cNvSpPr/>
          <p:nvPr/>
        </p:nvSpPr>
        <p:spPr>
          <a:xfrm>
            <a:off x="4828032" y="3075487"/>
            <a:ext cx="73152" cy="73152"/>
          </a:xfrm>
          <a:prstGeom prst="rect">
            <a:avLst/>
          </a:prstGeom>
          <a:solidFill>
            <a:srgbClr val="E85050"/>
          </a:solidFill>
          <a:ln/>
        </p:spPr>
      </p:sp>
      <p:sp>
        <p:nvSpPr>
          <p:cNvPr id="38" name="Shape 36"/>
          <p:cNvSpPr/>
          <p:nvPr/>
        </p:nvSpPr>
        <p:spPr>
          <a:xfrm>
            <a:off x="4956048" y="3099617"/>
            <a:ext cx="73152" cy="73152"/>
          </a:xfrm>
          <a:prstGeom prst="rect">
            <a:avLst/>
          </a:prstGeom>
          <a:solidFill>
            <a:srgbClr val="E85050"/>
          </a:solidFill>
          <a:ln/>
        </p:spPr>
      </p:sp>
      <p:sp>
        <p:nvSpPr>
          <p:cNvPr id="39" name="Shape 37"/>
          <p:cNvSpPr/>
          <p:nvPr/>
        </p:nvSpPr>
        <p:spPr>
          <a:xfrm>
            <a:off x="5084064" y="2987863"/>
            <a:ext cx="73152" cy="73152"/>
          </a:xfrm>
          <a:prstGeom prst="rect">
            <a:avLst/>
          </a:prstGeom>
          <a:solidFill>
            <a:srgbClr val="E85050"/>
          </a:solidFill>
          <a:ln/>
        </p:spPr>
      </p:sp>
      <p:sp>
        <p:nvSpPr>
          <p:cNvPr id="40" name="Text 38"/>
          <p:cNvSpPr/>
          <p:nvPr/>
        </p:nvSpPr>
        <p:spPr>
          <a:xfrm>
            <a:off x="731520" y="3200400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E850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无规则振动波形</a:t>
            </a:r>
            <a:endParaRPr lang="en-US" sz="1000" dirty="0"/>
          </a:p>
        </p:txBody>
      </p:sp>
      <p:sp>
        <p:nvSpPr>
          <p:cNvPr id="41" name="Shape 39"/>
          <p:cNvSpPr/>
          <p:nvPr/>
        </p:nvSpPr>
        <p:spPr>
          <a:xfrm>
            <a:off x="6217920" y="1097280"/>
            <a:ext cx="475488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25400">
            <a:solidFill>
              <a:srgbClr val="8B7BAF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6217920" y="1097280"/>
            <a:ext cx="4754880" cy="502920"/>
          </a:xfrm>
          <a:prstGeom prst="roundRect">
            <a:avLst>
              <a:gd name="adj" fmla="val 27273"/>
            </a:avLst>
          </a:prstGeom>
          <a:solidFill>
            <a:srgbClr val="8B7BAF"/>
          </a:solidFill>
          <a:ln/>
        </p:spPr>
      </p:sp>
      <p:sp>
        <p:nvSpPr>
          <p:cNvPr id="43" name="Text 41"/>
          <p:cNvSpPr/>
          <p:nvPr/>
        </p:nvSpPr>
        <p:spPr>
          <a:xfrm>
            <a:off x="6217920" y="1097280"/>
            <a:ext cx="4754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环境保护角度</a:t>
            </a:r>
            <a:endParaRPr lang="en-US" sz="1600" dirty="0"/>
          </a:p>
        </p:txBody>
      </p:sp>
      <p:sp>
        <p:nvSpPr>
          <p:cNvPr id="44" name="Text 42"/>
          <p:cNvSpPr/>
          <p:nvPr/>
        </p:nvSpPr>
        <p:spPr>
          <a:xfrm>
            <a:off x="6400800" y="1828800"/>
            <a:ext cx="438912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一切妨碍人们正常休息、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学习和工作的声音，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以及对人们要听的声音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产生干扰的声音</a:t>
            </a:r>
            <a:endParaRPr lang="en-US" sz="1400" dirty="0"/>
          </a:p>
        </p:txBody>
      </p:sp>
      <p:sp>
        <p:nvSpPr>
          <p:cNvPr id="45" name="Shape 43"/>
          <p:cNvSpPr/>
          <p:nvPr/>
        </p:nvSpPr>
        <p:spPr>
          <a:xfrm>
            <a:off x="731520" y="4114800"/>
            <a:ext cx="10241280" cy="411480"/>
          </a:xfrm>
          <a:prstGeom prst="roundRect">
            <a:avLst>
              <a:gd name="adj" fmla="val 22222"/>
            </a:avLst>
          </a:prstGeom>
          <a:solidFill>
            <a:srgbClr val="F0A860">
              <a:alpha val="80000"/>
            </a:srgbClr>
          </a:solidFill>
          <a:ln/>
        </p:spPr>
      </p:sp>
      <p:sp>
        <p:nvSpPr>
          <p:cNvPr id="46" name="Text 44"/>
          <p:cNvSpPr/>
          <p:nvPr/>
        </p:nvSpPr>
        <p:spPr>
          <a:xfrm>
            <a:off x="731520" y="4114800"/>
            <a:ext cx="10241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从环保角度，即使是悦耳的音乐，若影响他人休息学习，也属于噪声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  <a:solidFill>
            <a:srgbClr val="6C5B9E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9144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噪声的等级——分贝 (dB)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0515600" y="914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0" y="4663440"/>
            <a:ext cx="12192000" cy="36576"/>
          </a:xfrm>
          <a:prstGeom prst="rect">
            <a:avLst/>
          </a:prstGeom>
          <a:solidFill>
            <a:srgbClr val="8B7BAF"/>
          </a:solidFill>
          <a:ln/>
        </p:spPr>
      </p:sp>
      <p:sp>
        <p:nvSpPr>
          <p:cNvPr id="6" name="Text 4"/>
          <p:cNvSpPr/>
          <p:nvPr/>
        </p:nvSpPr>
        <p:spPr>
          <a:xfrm>
            <a:off x="457200" y="9144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人们用分贝 (dB) 来划分声音的等级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457200" y="1554480"/>
            <a:ext cx="1371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 dB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2011680" y="1600200"/>
            <a:ext cx="914400" cy="274320"/>
          </a:xfrm>
          <a:prstGeom prst="roundRect">
            <a:avLst>
              <a:gd name="adj" fmla="val 16667"/>
            </a:avLst>
          </a:prstGeom>
          <a:solidFill>
            <a:srgbClr val="50B870"/>
          </a:solidFill>
          <a:ln/>
        </p:spPr>
      </p:sp>
      <p:sp>
        <p:nvSpPr>
          <p:cNvPr id="9" name="Text 7"/>
          <p:cNvSpPr/>
          <p:nvPr/>
        </p:nvSpPr>
        <p:spPr>
          <a:xfrm>
            <a:off x="2286000" y="155448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听觉下限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57200" y="2011680"/>
            <a:ext cx="1371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30-40 dB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2011680" y="2057400"/>
            <a:ext cx="2743200" cy="274320"/>
          </a:xfrm>
          <a:prstGeom prst="roundRect">
            <a:avLst>
              <a:gd name="adj" fmla="val 16667"/>
            </a:avLst>
          </a:prstGeom>
          <a:solidFill>
            <a:srgbClr val="50B870"/>
          </a:solidFill>
          <a:ln/>
        </p:spPr>
      </p:sp>
      <p:sp>
        <p:nvSpPr>
          <p:cNvPr id="12" name="Text 10"/>
          <p:cNvSpPr/>
          <p:nvPr/>
        </p:nvSpPr>
        <p:spPr>
          <a:xfrm>
            <a:off x="2286000" y="201168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较理想安静环境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457200" y="2468880"/>
            <a:ext cx="1371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50 dB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2011680" y="2514600"/>
            <a:ext cx="4572000" cy="274320"/>
          </a:xfrm>
          <a:prstGeom prst="roundRect">
            <a:avLst>
              <a:gd name="adj" fmla="val 16667"/>
            </a:avLst>
          </a:prstGeom>
          <a:solidFill>
            <a:srgbClr val="F0A860"/>
          </a:solidFill>
          <a:ln/>
        </p:spPr>
      </p:sp>
      <p:sp>
        <p:nvSpPr>
          <p:cNvPr id="15" name="Text 13"/>
          <p:cNvSpPr/>
          <p:nvPr/>
        </p:nvSpPr>
        <p:spPr>
          <a:xfrm>
            <a:off x="2286000" y="246888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影响睡眠和休息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457200" y="2926080"/>
            <a:ext cx="1371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70 dB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2011680" y="2971800"/>
            <a:ext cx="6400800" cy="274320"/>
          </a:xfrm>
          <a:prstGeom prst="roundRect">
            <a:avLst>
              <a:gd name="adj" fmla="val 16667"/>
            </a:avLst>
          </a:prstGeom>
          <a:solidFill>
            <a:srgbClr val="F0A860"/>
          </a:solidFill>
          <a:ln/>
        </p:spPr>
      </p:sp>
      <p:sp>
        <p:nvSpPr>
          <p:cNvPr id="18" name="Text 16"/>
          <p:cNvSpPr/>
          <p:nvPr/>
        </p:nvSpPr>
        <p:spPr>
          <a:xfrm>
            <a:off x="2286000" y="292608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干扰谈话，影响工作效率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57200" y="3383280"/>
            <a:ext cx="1371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90 dB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2011680" y="3429000"/>
            <a:ext cx="8229600" cy="274320"/>
          </a:xfrm>
          <a:prstGeom prst="roundRect">
            <a:avLst>
              <a:gd name="adj" fmla="val 16667"/>
            </a:avLst>
          </a:prstGeom>
          <a:solidFill>
            <a:srgbClr val="E85050"/>
          </a:solidFill>
          <a:ln/>
        </p:spPr>
      </p:sp>
      <p:sp>
        <p:nvSpPr>
          <p:cNvPr id="21" name="Text 19"/>
          <p:cNvSpPr/>
          <p:nvPr/>
        </p:nvSpPr>
        <p:spPr>
          <a:xfrm>
            <a:off x="2286000" y="338328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长期会损伤听力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57200" y="3840480"/>
            <a:ext cx="1371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120 dB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2011680" y="3886200"/>
            <a:ext cx="10058400" cy="274320"/>
          </a:xfrm>
          <a:prstGeom prst="roundRect">
            <a:avLst>
              <a:gd name="adj" fmla="val 16667"/>
            </a:avLst>
          </a:prstGeom>
          <a:solidFill>
            <a:srgbClr val="E85050"/>
          </a:solidFill>
          <a:ln/>
        </p:spPr>
      </p:sp>
      <p:sp>
        <p:nvSpPr>
          <p:cNvPr id="24" name="Text 22"/>
          <p:cNvSpPr/>
          <p:nvPr/>
        </p:nvSpPr>
        <p:spPr>
          <a:xfrm>
            <a:off x="2286000" y="384048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感到疼痛，难以忍受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457200" y="4297680"/>
            <a:ext cx="1371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150 dB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2011680" y="4343400"/>
            <a:ext cx="10972800" cy="274320"/>
          </a:xfrm>
          <a:prstGeom prst="roundRect">
            <a:avLst>
              <a:gd name="adj" fmla="val 16667"/>
            </a:avLst>
          </a:prstGeom>
          <a:solidFill>
            <a:srgbClr val="E85050"/>
          </a:solidFill>
          <a:ln/>
        </p:spPr>
      </p:sp>
      <p:sp>
        <p:nvSpPr>
          <p:cNvPr id="27" name="Text 25"/>
          <p:cNvSpPr/>
          <p:nvPr/>
        </p:nvSpPr>
        <p:spPr>
          <a:xfrm>
            <a:off x="2286000" y="429768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鼓膜破裂，失聪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  <a:solidFill>
            <a:srgbClr val="6C5B9E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9144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噪声的危害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0515600" y="914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0" y="4663440"/>
            <a:ext cx="12192000" cy="36576"/>
          </a:xfrm>
          <a:prstGeom prst="rect">
            <a:avLst/>
          </a:prstGeom>
          <a:solidFill>
            <a:srgbClr val="8B7BAF"/>
          </a:solidFill>
          <a:ln/>
        </p:spPr>
      </p:sp>
      <p:sp>
        <p:nvSpPr>
          <p:cNvPr id="6" name="Shape 4"/>
          <p:cNvSpPr/>
          <p:nvPr/>
        </p:nvSpPr>
        <p:spPr>
          <a:xfrm>
            <a:off x="731520" y="1097280"/>
            <a:ext cx="3291840" cy="3017520"/>
          </a:xfrm>
          <a:prstGeom prst="roundRect">
            <a:avLst>
              <a:gd name="adj" fmla="val 4545"/>
            </a:avLst>
          </a:prstGeom>
          <a:solidFill>
            <a:srgbClr val="FFFFFF"/>
          </a:solidFill>
          <a:ln w="25400">
            <a:solidFill>
              <a:srgbClr val="F0A86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31520" y="1097280"/>
            <a:ext cx="3291840" cy="502920"/>
          </a:xfrm>
          <a:prstGeom prst="roundRect">
            <a:avLst>
              <a:gd name="adj" fmla="val 27273"/>
            </a:avLst>
          </a:prstGeom>
          <a:solidFill>
            <a:srgbClr val="F0A860"/>
          </a:solidFill>
          <a:ln/>
        </p:spPr>
      </p:sp>
      <p:sp>
        <p:nvSpPr>
          <p:cNvPr id="8" name="Text 6"/>
          <p:cNvSpPr/>
          <p:nvPr/>
        </p:nvSpPr>
        <p:spPr>
          <a:xfrm>
            <a:off x="731520" y="1097280"/>
            <a:ext cx="3291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心理危害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914400" y="1828800"/>
            <a:ext cx="2926080" cy="2011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使人烦躁不安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注意力不集中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影响工作学习效率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480560" y="1097280"/>
            <a:ext cx="3291840" cy="3017520"/>
          </a:xfrm>
          <a:prstGeom prst="roundRect">
            <a:avLst>
              <a:gd name="adj" fmla="val 4545"/>
            </a:avLst>
          </a:prstGeom>
          <a:solidFill>
            <a:srgbClr val="FFFFFF"/>
          </a:solidFill>
          <a:ln w="25400">
            <a:solidFill>
              <a:srgbClr val="E8505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480560" y="1097280"/>
            <a:ext cx="3291840" cy="502920"/>
          </a:xfrm>
          <a:prstGeom prst="roundRect">
            <a:avLst>
              <a:gd name="adj" fmla="val 27273"/>
            </a:avLst>
          </a:prstGeom>
          <a:solidFill>
            <a:srgbClr val="E85050"/>
          </a:solidFill>
          <a:ln/>
        </p:spPr>
      </p:sp>
      <p:sp>
        <p:nvSpPr>
          <p:cNvPr id="12" name="Text 10"/>
          <p:cNvSpPr/>
          <p:nvPr/>
        </p:nvSpPr>
        <p:spPr>
          <a:xfrm>
            <a:off x="4480560" y="1097280"/>
            <a:ext cx="3291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生理危害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4663440" y="1828800"/>
            <a:ext cx="2926080" cy="2011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损伤听力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引起耳聋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引发高血压、心脏病等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8229600" y="1097280"/>
            <a:ext cx="3291840" cy="3017520"/>
          </a:xfrm>
          <a:prstGeom prst="roundRect">
            <a:avLst>
              <a:gd name="adj" fmla="val 4545"/>
            </a:avLst>
          </a:prstGeom>
          <a:solidFill>
            <a:srgbClr val="FFFFFF"/>
          </a:solidFill>
          <a:ln w="25400">
            <a:solidFill>
              <a:srgbClr val="8B000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229600" y="1097280"/>
            <a:ext cx="3291840" cy="502920"/>
          </a:xfrm>
          <a:prstGeom prst="roundRect">
            <a:avLst>
              <a:gd name="adj" fmla="val 27273"/>
            </a:avLst>
          </a:prstGeom>
          <a:solidFill>
            <a:srgbClr val="8B0000"/>
          </a:solidFill>
          <a:ln/>
        </p:spPr>
      </p:sp>
      <p:sp>
        <p:nvSpPr>
          <p:cNvPr id="16" name="Text 14"/>
          <p:cNvSpPr/>
          <p:nvPr/>
        </p:nvSpPr>
        <p:spPr>
          <a:xfrm>
            <a:off x="8229600" y="1097280"/>
            <a:ext cx="3291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物理危害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8412480" y="1828800"/>
            <a:ext cx="2926080" cy="2011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极强的噪声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可使建筑物受损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甚至震碎玻璃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731520" y="4297680"/>
            <a:ext cx="10241280" cy="320040"/>
          </a:xfrm>
          <a:prstGeom prst="roundRect">
            <a:avLst>
              <a:gd name="adj" fmla="val 28571"/>
            </a:avLst>
          </a:prstGeom>
          <a:solidFill>
            <a:srgbClr val="E85050">
              <a:alpha val="15000"/>
            </a:srgbClr>
          </a:solidFill>
          <a:ln/>
        </p:spPr>
      </p:sp>
      <p:sp>
        <p:nvSpPr>
          <p:cNvPr id="19" name="Text 17"/>
          <p:cNvSpPr/>
          <p:nvPr/>
        </p:nvSpPr>
        <p:spPr>
          <a:xfrm>
            <a:off x="731520" y="4297680"/>
            <a:ext cx="10241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E850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长期处于噪声环境中，会对身心健康造成严重损害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  <a:solidFill>
            <a:srgbClr val="6C5B9E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9144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控制噪声的三条途径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0515600" y="914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0" y="4663440"/>
            <a:ext cx="12192000" cy="36576"/>
          </a:xfrm>
          <a:prstGeom prst="rect">
            <a:avLst/>
          </a:prstGeom>
          <a:solidFill>
            <a:srgbClr val="8B7BAF"/>
          </a:solidFill>
          <a:ln/>
        </p:spPr>
      </p:sp>
      <p:sp>
        <p:nvSpPr>
          <p:cNvPr id="6" name="Shape 4"/>
          <p:cNvSpPr/>
          <p:nvPr/>
        </p:nvSpPr>
        <p:spPr>
          <a:xfrm>
            <a:off x="548640" y="1005840"/>
            <a:ext cx="3474720" cy="3474720"/>
          </a:xfrm>
          <a:prstGeom prst="roundRect">
            <a:avLst>
              <a:gd name="adj" fmla="val 3947"/>
            </a:avLst>
          </a:prstGeom>
          <a:solidFill>
            <a:srgbClr val="FFFFFF"/>
          </a:solidFill>
          <a:ln w="25400">
            <a:solidFill>
              <a:srgbClr val="6C5B9E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737360" y="1188720"/>
            <a:ext cx="640080" cy="640080"/>
          </a:xfrm>
          <a:prstGeom prst="ellipse">
            <a:avLst/>
          </a:prstGeom>
          <a:solidFill>
            <a:srgbClr val="6C5B9E"/>
          </a:solidFill>
          <a:ln/>
        </p:spPr>
      </p:sp>
      <p:sp>
        <p:nvSpPr>
          <p:cNvPr id="8" name="Text 6"/>
          <p:cNvSpPr/>
          <p:nvPr/>
        </p:nvSpPr>
        <p:spPr>
          <a:xfrm>
            <a:off x="1737360" y="118872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548640" y="1965960"/>
            <a:ext cx="3474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6C5B9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在声源处减弱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731520" y="237744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从源头减少噪声的产生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822960" y="2926080"/>
            <a:ext cx="2926080" cy="411480"/>
          </a:xfrm>
          <a:prstGeom prst="roundRect">
            <a:avLst>
              <a:gd name="adj" fmla="val 17778"/>
            </a:avLst>
          </a:prstGeom>
          <a:solidFill>
            <a:srgbClr val="6C5B9E">
              <a:alpha val="15000"/>
            </a:srgbClr>
          </a:solidFill>
          <a:ln/>
        </p:spPr>
      </p:sp>
      <p:sp>
        <p:nvSpPr>
          <p:cNvPr id="12" name="Text 10"/>
          <p:cNvSpPr/>
          <p:nvPr/>
        </p:nvSpPr>
        <p:spPr>
          <a:xfrm>
            <a:off x="822960" y="2926080"/>
            <a:ext cx="2926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安装消声器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822960" y="3474720"/>
            <a:ext cx="2926080" cy="411480"/>
          </a:xfrm>
          <a:prstGeom prst="roundRect">
            <a:avLst>
              <a:gd name="adj" fmla="val 17778"/>
            </a:avLst>
          </a:prstGeom>
          <a:solidFill>
            <a:srgbClr val="6C5B9E">
              <a:alpha val="15000"/>
            </a:srgbClr>
          </a:solidFill>
          <a:ln/>
        </p:spPr>
      </p:sp>
      <p:sp>
        <p:nvSpPr>
          <p:cNvPr id="14" name="Text 12"/>
          <p:cNvSpPr/>
          <p:nvPr/>
        </p:nvSpPr>
        <p:spPr>
          <a:xfrm>
            <a:off x="822960" y="3474720"/>
            <a:ext cx="2926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禁止鸣笛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822960" y="4023360"/>
            <a:ext cx="2926080" cy="411480"/>
          </a:xfrm>
          <a:prstGeom prst="roundRect">
            <a:avLst>
              <a:gd name="adj" fmla="val 17778"/>
            </a:avLst>
          </a:prstGeom>
          <a:solidFill>
            <a:srgbClr val="6C5B9E">
              <a:alpha val="15000"/>
            </a:srgbClr>
          </a:solidFill>
          <a:ln/>
        </p:spPr>
      </p:sp>
      <p:sp>
        <p:nvSpPr>
          <p:cNvPr id="16" name="Text 14"/>
          <p:cNvSpPr/>
          <p:nvPr/>
        </p:nvSpPr>
        <p:spPr>
          <a:xfrm>
            <a:off x="822960" y="4023360"/>
            <a:ext cx="2926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减少摩擦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4297680" y="1005840"/>
            <a:ext cx="3474720" cy="3474720"/>
          </a:xfrm>
          <a:prstGeom prst="roundRect">
            <a:avLst>
              <a:gd name="adj" fmla="val 3947"/>
            </a:avLst>
          </a:prstGeom>
          <a:solidFill>
            <a:srgbClr val="FFFFFF"/>
          </a:solidFill>
          <a:ln w="25400">
            <a:solidFill>
              <a:srgbClr val="8B7BAF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486400" y="1188720"/>
            <a:ext cx="640080" cy="640080"/>
          </a:xfrm>
          <a:prstGeom prst="ellipse">
            <a:avLst/>
          </a:prstGeom>
          <a:solidFill>
            <a:srgbClr val="8B7BAF"/>
          </a:solidFill>
          <a:ln/>
        </p:spPr>
      </p:sp>
      <p:sp>
        <p:nvSpPr>
          <p:cNvPr id="19" name="Text 17"/>
          <p:cNvSpPr/>
          <p:nvPr/>
        </p:nvSpPr>
        <p:spPr>
          <a:xfrm>
            <a:off x="5486400" y="118872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</a:t>
            </a:r>
            <a:endParaRPr lang="en-US" sz="2000" dirty="0"/>
          </a:p>
        </p:txBody>
      </p:sp>
      <p:sp>
        <p:nvSpPr>
          <p:cNvPr id="20" name="Text 18"/>
          <p:cNvSpPr/>
          <p:nvPr/>
        </p:nvSpPr>
        <p:spPr>
          <a:xfrm>
            <a:off x="4297680" y="1965960"/>
            <a:ext cx="3474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8B7BA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在传播途中减弱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4480560" y="237744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阻断或吸收噪声的传播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4572000" y="2926080"/>
            <a:ext cx="2926080" cy="411480"/>
          </a:xfrm>
          <a:prstGeom prst="roundRect">
            <a:avLst>
              <a:gd name="adj" fmla="val 17778"/>
            </a:avLst>
          </a:prstGeom>
          <a:solidFill>
            <a:srgbClr val="8B7BAF">
              <a:alpha val="15000"/>
            </a:srgbClr>
          </a:solidFill>
          <a:ln/>
        </p:spPr>
      </p:sp>
      <p:sp>
        <p:nvSpPr>
          <p:cNvPr id="23" name="Text 21"/>
          <p:cNvSpPr/>
          <p:nvPr/>
        </p:nvSpPr>
        <p:spPr>
          <a:xfrm>
            <a:off x="4572000" y="2926080"/>
            <a:ext cx="2926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隔音墙/隔音窗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4572000" y="3474720"/>
            <a:ext cx="2926080" cy="411480"/>
          </a:xfrm>
          <a:prstGeom prst="roundRect">
            <a:avLst>
              <a:gd name="adj" fmla="val 17778"/>
            </a:avLst>
          </a:prstGeom>
          <a:solidFill>
            <a:srgbClr val="8B7BAF">
              <a:alpha val="15000"/>
            </a:srgbClr>
          </a:solidFill>
          <a:ln/>
        </p:spPr>
      </p:sp>
      <p:sp>
        <p:nvSpPr>
          <p:cNvPr id="25" name="Text 23"/>
          <p:cNvSpPr/>
          <p:nvPr/>
        </p:nvSpPr>
        <p:spPr>
          <a:xfrm>
            <a:off x="4572000" y="3474720"/>
            <a:ext cx="2926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植树造林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4572000" y="4023360"/>
            <a:ext cx="2926080" cy="411480"/>
          </a:xfrm>
          <a:prstGeom prst="roundRect">
            <a:avLst>
              <a:gd name="adj" fmla="val 17778"/>
            </a:avLst>
          </a:prstGeom>
          <a:solidFill>
            <a:srgbClr val="8B7BAF">
              <a:alpha val="15000"/>
            </a:srgbClr>
          </a:solidFill>
          <a:ln/>
        </p:spPr>
      </p:sp>
      <p:sp>
        <p:nvSpPr>
          <p:cNvPr id="27" name="Text 25"/>
          <p:cNvSpPr/>
          <p:nvPr/>
        </p:nvSpPr>
        <p:spPr>
          <a:xfrm>
            <a:off x="4572000" y="4023360"/>
            <a:ext cx="2926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设置屏障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8046720" y="1005840"/>
            <a:ext cx="3474720" cy="3474720"/>
          </a:xfrm>
          <a:prstGeom prst="roundRect">
            <a:avLst>
              <a:gd name="adj" fmla="val 3947"/>
            </a:avLst>
          </a:prstGeom>
          <a:solidFill>
            <a:srgbClr val="FFFFFF"/>
          </a:solidFill>
          <a:ln w="25400">
            <a:solidFill>
              <a:srgbClr val="F0A860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9235440" y="1188720"/>
            <a:ext cx="640080" cy="640080"/>
          </a:xfrm>
          <a:prstGeom prst="ellipse">
            <a:avLst/>
          </a:prstGeom>
          <a:solidFill>
            <a:srgbClr val="F0A860"/>
          </a:solidFill>
          <a:ln/>
        </p:spPr>
      </p:sp>
      <p:sp>
        <p:nvSpPr>
          <p:cNvPr id="30" name="Text 28"/>
          <p:cNvSpPr/>
          <p:nvPr/>
        </p:nvSpPr>
        <p:spPr>
          <a:xfrm>
            <a:off x="9235440" y="118872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</a:t>
            </a:r>
            <a:endParaRPr lang="en-US" sz="2000" dirty="0"/>
          </a:p>
        </p:txBody>
      </p:sp>
      <p:sp>
        <p:nvSpPr>
          <p:cNvPr id="31" name="Text 29"/>
          <p:cNvSpPr/>
          <p:nvPr/>
        </p:nvSpPr>
        <p:spPr>
          <a:xfrm>
            <a:off x="8046720" y="1965960"/>
            <a:ext cx="3474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0A86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在人耳处减弱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8229600" y="237744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保护耳朵不受噪声伤害</a:t>
            </a:r>
            <a:endParaRPr lang="en-US" sz="1100" dirty="0"/>
          </a:p>
        </p:txBody>
      </p:sp>
      <p:sp>
        <p:nvSpPr>
          <p:cNvPr id="33" name="Shape 31"/>
          <p:cNvSpPr/>
          <p:nvPr/>
        </p:nvSpPr>
        <p:spPr>
          <a:xfrm>
            <a:off x="8321040" y="2926080"/>
            <a:ext cx="2926080" cy="411480"/>
          </a:xfrm>
          <a:prstGeom prst="roundRect">
            <a:avLst>
              <a:gd name="adj" fmla="val 17778"/>
            </a:avLst>
          </a:prstGeom>
          <a:solidFill>
            <a:srgbClr val="F0A860">
              <a:alpha val="15000"/>
            </a:srgbClr>
          </a:solidFill>
          <a:ln/>
        </p:spPr>
      </p:sp>
      <p:sp>
        <p:nvSpPr>
          <p:cNvPr id="34" name="Text 32"/>
          <p:cNvSpPr/>
          <p:nvPr/>
        </p:nvSpPr>
        <p:spPr>
          <a:xfrm>
            <a:off x="8321040" y="2926080"/>
            <a:ext cx="2926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佩戴耳罩</a:t>
            </a:r>
            <a:endParaRPr lang="en-US" sz="1200" dirty="0"/>
          </a:p>
        </p:txBody>
      </p:sp>
      <p:sp>
        <p:nvSpPr>
          <p:cNvPr id="35" name="Shape 33"/>
          <p:cNvSpPr/>
          <p:nvPr/>
        </p:nvSpPr>
        <p:spPr>
          <a:xfrm>
            <a:off x="8321040" y="3474720"/>
            <a:ext cx="2926080" cy="411480"/>
          </a:xfrm>
          <a:prstGeom prst="roundRect">
            <a:avLst>
              <a:gd name="adj" fmla="val 17778"/>
            </a:avLst>
          </a:prstGeom>
          <a:solidFill>
            <a:srgbClr val="F0A860">
              <a:alpha val="15000"/>
            </a:srgbClr>
          </a:solidFill>
          <a:ln/>
        </p:spPr>
      </p:sp>
      <p:sp>
        <p:nvSpPr>
          <p:cNvPr id="36" name="Text 34"/>
          <p:cNvSpPr/>
          <p:nvPr/>
        </p:nvSpPr>
        <p:spPr>
          <a:xfrm>
            <a:off x="8321040" y="3474720"/>
            <a:ext cx="2926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使用耳塞</a:t>
            </a:r>
            <a:endParaRPr lang="en-US" sz="1200" dirty="0"/>
          </a:p>
        </p:txBody>
      </p:sp>
      <p:sp>
        <p:nvSpPr>
          <p:cNvPr id="37" name="Shape 35"/>
          <p:cNvSpPr/>
          <p:nvPr/>
        </p:nvSpPr>
        <p:spPr>
          <a:xfrm>
            <a:off x="8321040" y="4023360"/>
            <a:ext cx="2926080" cy="411480"/>
          </a:xfrm>
          <a:prstGeom prst="roundRect">
            <a:avLst>
              <a:gd name="adj" fmla="val 17778"/>
            </a:avLst>
          </a:prstGeom>
          <a:solidFill>
            <a:srgbClr val="F0A860">
              <a:alpha val="15000"/>
            </a:srgbClr>
          </a:solidFill>
          <a:ln/>
        </p:spPr>
      </p:sp>
      <p:sp>
        <p:nvSpPr>
          <p:cNvPr id="38" name="Text 36"/>
          <p:cNvSpPr/>
          <p:nvPr/>
        </p:nvSpPr>
        <p:spPr>
          <a:xfrm>
            <a:off x="8321040" y="4023360"/>
            <a:ext cx="2926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远离声源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  <a:solidFill>
            <a:srgbClr val="6C5B9E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9144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判断属于哪条途径？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0515600" y="914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6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0" y="4663440"/>
            <a:ext cx="12192000" cy="36576"/>
          </a:xfrm>
          <a:prstGeom prst="rect">
            <a:avLst/>
          </a:prstGeom>
          <a:solidFill>
            <a:srgbClr val="8B7BAF"/>
          </a:solidFill>
          <a:ln/>
        </p:spPr>
      </p:sp>
      <p:sp>
        <p:nvSpPr>
          <p:cNvPr id="6" name="Shape 4"/>
          <p:cNvSpPr/>
          <p:nvPr/>
        </p:nvSpPr>
        <p:spPr>
          <a:xfrm>
            <a:off x="548640" y="1005840"/>
            <a:ext cx="3474720" cy="1005840"/>
          </a:xfrm>
          <a:prstGeom prst="roundRect">
            <a:avLst>
              <a:gd name="adj" fmla="val 9091"/>
            </a:avLst>
          </a:prstGeom>
          <a:solidFill>
            <a:srgbClr val="FFFFFF"/>
          </a:solidFill>
          <a:ln w="19050">
            <a:solidFill>
              <a:srgbClr val="6C5B9E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" y="1005840"/>
            <a:ext cx="73152" cy="1005840"/>
          </a:xfrm>
          <a:prstGeom prst="rect">
            <a:avLst/>
          </a:prstGeom>
          <a:solidFill>
            <a:srgbClr val="6C5B9E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105156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摩托车装消声器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2834640" y="1234440"/>
            <a:ext cx="1005840" cy="502920"/>
          </a:xfrm>
          <a:prstGeom prst="roundRect">
            <a:avLst>
              <a:gd name="adj" fmla="val 14545"/>
            </a:avLst>
          </a:prstGeom>
          <a:solidFill>
            <a:srgbClr val="6C5B9E"/>
          </a:solidFill>
          <a:ln/>
        </p:spPr>
      </p:sp>
      <p:sp>
        <p:nvSpPr>
          <p:cNvPr id="10" name="Text 8"/>
          <p:cNvSpPr/>
          <p:nvPr/>
        </p:nvSpPr>
        <p:spPr>
          <a:xfrm>
            <a:off x="2834640" y="1234440"/>
            <a:ext cx="1005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声源处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4297680" y="1005840"/>
            <a:ext cx="3474720" cy="1005840"/>
          </a:xfrm>
          <a:prstGeom prst="roundRect">
            <a:avLst>
              <a:gd name="adj" fmla="val 9091"/>
            </a:avLst>
          </a:prstGeom>
          <a:solidFill>
            <a:srgbClr val="FFFFFF"/>
          </a:solidFill>
          <a:ln w="19050">
            <a:solidFill>
              <a:srgbClr val="8B7BAF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297680" y="1005840"/>
            <a:ext cx="73152" cy="1005840"/>
          </a:xfrm>
          <a:prstGeom prst="rect">
            <a:avLst/>
          </a:prstGeom>
          <a:solidFill>
            <a:srgbClr val="8B7BAF"/>
          </a:solidFill>
          <a:ln/>
        </p:spPr>
      </p:sp>
      <p:sp>
        <p:nvSpPr>
          <p:cNvPr id="13" name="Text 11"/>
          <p:cNvSpPr/>
          <p:nvPr/>
        </p:nvSpPr>
        <p:spPr>
          <a:xfrm>
            <a:off x="4572000" y="105156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道路旁植树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6583680" y="1234440"/>
            <a:ext cx="1005840" cy="502920"/>
          </a:xfrm>
          <a:prstGeom prst="roundRect">
            <a:avLst>
              <a:gd name="adj" fmla="val 14545"/>
            </a:avLst>
          </a:prstGeom>
          <a:solidFill>
            <a:srgbClr val="8B7BAF"/>
          </a:solidFill>
          <a:ln/>
        </p:spPr>
      </p:sp>
      <p:sp>
        <p:nvSpPr>
          <p:cNvPr id="15" name="Text 13"/>
          <p:cNvSpPr/>
          <p:nvPr/>
        </p:nvSpPr>
        <p:spPr>
          <a:xfrm>
            <a:off x="6583680" y="1234440"/>
            <a:ext cx="1005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传播途中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8046720" y="1005840"/>
            <a:ext cx="3474720" cy="1005840"/>
          </a:xfrm>
          <a:prstGeom prst="roundRect">
            <a:avLst>
              <a:gd name="adj" fmla="val 9091"/>
            </a:avLst>
          </a:prstGeom>
          <a:solidFill>
            <a:srgbClr val="FFFFFF"/>
          </a:solidFill>
          <a:ln w="19050">
            <a:solidFill>
              <a:srgbClr val="F0A86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046720" y="1005840"/>
            <a:ext cx="73152" cy="1005840"/>
          </a:xfrm>
          <a:prstGeom prst="rect">
            <a:avLst/>
          </a:prstGeom>
          <a:solidFill>
            <a:srgbClr val="F0A860"/>
          </a:solidFill>
          <a:ln/>
        </p:spPr>
      </p:sp>
      <p:sp>
        <p:nvSpPr>
          <p:cNvPr id="18" name="Text 16"/>
          <p:cNvSpPr/>
          <p:nvPr/>
        </p:nvSpPr>
        <p:spPr>
          <a:xfrm>
            <a:off x="8321040" y="105156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戴防噪声耳罩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10332720" y="1234440"/>
            <a:ext cx="1005840" cy="502920"/>
          </a:xfrm>
          <a:prstGeom prst="roundRect">
            <a:avLst>
              <a:gd name="adj" fmla="val 14545"/>
            </a:avLst>
          </a:prstGeom>
          <a:solidFill>
            <a:srgbClr val="F0A860"/>
          </a:solidFill>
          <a:ln/>
        </p:spPr>
      </p:sp>
      <p:sp>
        <p:nvSpPr>
          <p:cNvPr id="20" name="Text 18"/>
          <p:cNvSpPr/>
          <p:nvPr/>
        </p:nvSpPr>
        <p:spPr>
          <a:xfrm>
            <a:off x="10332720" y="1234440"/>
            <a:ext cx="1005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人耳处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548640" y="2194560"/>
            <a:ext cx="3474720" cy="1005840"/>
          </a:xfrm>
          <a:prstGeom prst="roundRect">
            <a:avLst>
              <a:gd name="adj" fmla="val 9091"/>
            </a:avLst>
          </a:prstGeom>
          <a:solidFill>
            <a:srgbClr val="FFFFFF"/>
          </a:solidFill>
          <a:ln w="19050">
            <a:solidFill>
              <a:srgbClr val="6C5B9E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48640" y="2194560"/>
            <a:ext cx="73152" cy="1005840"/>
          </a:xfrm>
          <a:prstGeom prst="rect">
            <a:avLst/>
          </a:prstGeom>
          <a:solidFill>
            <a:srgbClr val="6C5B9E"/>
          </a:solidFill>
          <a:ln/>
        </p:spPr>
      </p:sp>
      <p:sp>
        <p:nvSpPr>
          <p:cNvPr id="23" name="Text 21"/>
          <p:cNvSpPr/>
          <p:nvPr/>
        </p:nvSpPr>
        <p:spPr>
          <a:xfrm>
            <a:off x="822960" y="224028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禁止鸣笛标志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2834640" y="2423160"/>
            <a:ext cx="1005840" cy="502920"/>
          </a:xfrm>
          <a:prstGeom prst="roundRect">
            <a:avLst>
              <a:gd name="adj" fmla="val 14545"/>
            </a:avLst>
          </a:prstGeom>
          <a:solidFill>
            <a:srgbClr val="6C5B9E"/>
          </a:solidFill>
          <a:ln/>
        </p:spPr>
      </p:sp>
      <p:sp>
        <p:nvSpPr>
          <p:cNvPr id="25" name="Text 23"/>
          <p:cNvSpPr/>
          <p:nvPr/>
        </p:nvSpPr>
        <p:spPr>
          <a:xfrm>
            <a:off x="2834640" y="2423160"/>
            <a:ext cx="1005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声源处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4297680" y="2194560"/>
            <a:ext cx="3474720" cy="1005840"/>
          </a:xfrm>
          <a:prstGeom prst="roundRect">
            <a:avLst>
              <a:gd name="adj" fmla="val 9091"/>
            </a:avLst>
          </a:prstGeom>
          <a:solidFill>
            <a:srgbClr val="FFFFFF"/>
          </a:solidFill>
          <a:ln w="19050">
            <a:solidFill>
              <a:srgbClr val="8B7BAF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4297680" y="2194560"/>
            <a:ext cx="73152" cy="1005840"/>
          </a:xfrm>
          <a:prstGeom prst="rect">
            <a:avLst/>
          </a:prstGeom>
          <a:solidFill>
            <a:srgbClr val="8B7BAF"/>
          </a:solidFill>
          <a:ln/>
        </p:spPr>
      </p:sp>
      <p:sp>
        <p:nvSpPr>
          <p:cNvPr id="28" name="Text 26"/>
          <p:cNvSpPr/>
          <p:nvPr/>
        </p:nvSpPr>
        <p:spPr>
          <a:xfrm>
            <a:off x="4572000" y="224028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安装隔音窗</a:t>
            </a:r>
            <a:endParaRPr lang="en-US" sz="1300" dirty="0"/>
          </a:p>
        </p:txBody>
      </p:sp>
      <p:sp>
        <p:nvSpPr>
          <p:cNvPr id="29" name="Shape 27"/>
          <p:cNvSpPr/>
          <p:nvPr/>
        </p:nvSpPr>
        <p:spPr>
          <a:xfrm>
            <a:off x="6583680" y="2423160"/>
            <a:ext cx="1005840" cy="502920"/>
          </a:xfrm>
          <a:prstGeom prst="roundRect">
            <a:avLst>
              <a:gd name="adj" fmla="val 14545"/>
            </a:avLst>
          </a:prstGeom>
          <a:solidFill>
            <a:srgbClr val="8B7BAF"/>
          </a:solidFill>
          <a:ln/>
        </p:spPr>
      </p:sp>
      <p:sp>
        <p:nvSpPr>
          <p:cNvPr id="30" name="Text 28"/>
          <p:cNvSpPr/>
          <p:nvPr/>
        </p:nvSpPr>
        <p:spPr>
          <a:xfrm>
            <a:off x="6583680" y="2423160"/>
            <a:ext cx="1005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传播途中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8046720" y="2194560"/>
            <a:ext cx="3474720" cy="1005840"/>
          </a:xfrm>
          <a:prstGeom prst="roundRect">
            <a:avLst>
              <a:gd name="adj" fmla="val 9091"/>
            </a:avLst>
          </a:prstGeom>
          <a:solidFill>
            <a:srgbClr val="FFFFFF"/>
          </a:solidFill>
          <a:ln w="19050">
            <a:solidFill>
              <a:srgbClr val="F0A860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8046720" y="2194560"/>
            <a:ext cx="73152" cy="1005840"/>
          </a:xfrm>
          <a:prstGeom prst="rect">
            <a:avLst/>
          </a:prstGeom>
          <a:solidFill>
            <a:srgbClr val="F0A860"/>
          </a:solidFill>
          <a:ln/>
        </p:spPr>
      </p:sp>
      <p:sp>
        <p:nvSpPr>
          <p:cNvPr id="33" name="Text 31"/>
          <p:cNvSpPr/>
          <p:nvPr/>
        </p:nvSpPr>
        <p:spPr>
          <a:xfrm>
            <a:off x="8321040" y="224028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工厂工人戴耳塞</a:t>
            </a:r>
            <a:endParaRPr lang="en-US" sz="1300" dirty="0"/>
          </a:p>
        </p:txBody>
      </p:sp>
      <p:sp>
        <p:nvSpPr>
          <p:cNvPr id="34" name="Shape 32"/>
          <p:cNvSpPr/>
          <p:nvPr/>
        </p:nvSpPr>
        <p:spPr>
          <a:xfrm>
            <a:off x="10332720" y="2423160"/>
            <a:ext cx="1005840" cy="502920"/>
          </a:xfrm>
          <a:prstGeom prst="roundRect">
            <a:avLst>
              <a:gd name="adj" fmla="val 14545"/>
            </a:avLst>
          </a:prstGeom>
          <a:solidFill>
            <a:srgbClr val="F0A860"/>
          </a:solidFill>
          <a:ln/>
        </p:spPr>
      </p:sp>
      <p:sp>
        <p:nvSpPr>
          <p:cNvPr id="35" name="Text 33"/>
          <p:cNvSpPr/>
          <p:nvPr/>
        </p:nvSpPr>
        <p:spPr>
          <a:xfrm>
            <a:off x="10332720" y="2423160"/>
            <a:ext cx="1005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人耳处</a:t>
            </a:r>
            <a:endParaRPr lang="en-US" sz="1000" dirty="0"/>
          </a:p>
        </p:txBody>
      </p:sp>
      <p:sp>
        <p:nvSpPr>
          <p:cNvPr id="36" name="Shape 34"/>
          <p:cNvSpPr/>
          <p:nvPr/>
        </p:nvSpPr>
        <p:spPr>
          <a:xfrm>
            <a:off x="548640" y="3383280"/>
            <a:ext cx="3474720" cy="1005840"/>
          </a:xfrm>
          <a:prstGeom prst="roundRect">
            <a:avLst>
              <a:gd name="adj" fmla="val 9091"/>
            </a:avLst>
          </a:prstGeom>
          <a:solidFill>
            <a:srgbClr val="FFFFFF"/>
          </a:solidFill>
          <a:ln w="19050">
            <a:solidFill>
              <a:srgbClr val="6C5B9E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548640" y="3383280"/>
            <a:ext cx="73152" cy="1005840"/>
          </a:xfrm>
          <a:prstGeom prst="rect">
            <a:avLst/>
          </a:prstGeom>
          <a:solidFill>
            <a:srgbClr val="6C5B9E"/>
          </a:solidFill>
          <a:ln/>
        </p:spPr>
      </p:sp>
      <p:sp>
        <p:nvSpPr>
          <p:cNvPr id="38" name="Text 36"/>
          <p:cNvSpPr/>
          <p:nvPr/>
        </p:nvSpPr>
        <p:spPr>
          <a:xfrm>
            <a:off x="822960" y="342900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改进机器结构</a:t>
            </a:r>
            <a:endParaRPr lang="en-US" sz="1300" dirty="0"/>
          </a:p>
        </p:txBody>
      </p:sp>
      <p:sp>
        <p:nvSpPr>
          <p:cNvPr id="39" name="Shape 37"/>
          <p:cNvSpPr/>
          <p:nvPr/>
        </p:nvSpPr>
        <p:spPr>
          <a:xfrm>
            <a:off x="2834640" y="3611880"/>
            <a:ext cx="1005840" cy="502920"/>
          </a:xfrm>
          <a:prstGeom prst="roundRect">
            <a:avLst>
              <a:gd name="adj" fmla="val 14545"/>
            </a:avLst>
          </a:prstGeom>
          <a:solidFill>
            <a:srgbClr val="6C5B9E"/>
          </a:solidFill>
          <a:ln/>
        </p:spPr>
      </p:sp>
      <p:sp>
        <p:nvSpPr>
          <p:cNvPr id="40" name="Text 38"/>
          <p:cNvSpPr/>
          <p:nvPr/>
        </p:nvSpPr>
        <p:spPr>
          <a:xfrm>
            <a:off x="2834640" y="3611880"/>
            <a:ext cx="1005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声源处</a:t>
            </a:r>
            <a:endParaRPr lang="en-US" sz="1000" dirty="0"/>
          </a:p>
        </p:txBody>
      </p:sp>
      <p:sp>
        <p:nvSpPr>
          <p:cNvPr id="41" name="Shape 39"/>
          <p:cNvSpPr/>
          <p:nvPr/>
        </p:nvSpPr>
        <p:spPr>
          <a:xfrm>
            <a:off x="4297680" y="3383280"/>
            <a:ext cx="3474720" cy="1005840"/>
          </a:xfrm>
          <a:prstGeom prst="roundRect">
            <a:avLst>
              <a:gd name="adj" fmla="val 9091"/>
            </a:avLst>
          </a:prstGeom>
          <a:solidFill>
            <a:srgbClr val="FFFFFF"/>
          </a:solidFill>
          <a:ln w="19050">
            <a:solidFill>
              <a:srgbClr val="8B7BAF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4297680" y="3383280"/>
            <a:ext cx="73152" cy="1005840"/>
          </a:xfrm>
          <a:prstGeom prst="rect">
            <a:avLst/>
          </a:prstGeom>
          <a:solidFill>
            <a:srgbClr val="8B7BAF"/>
          </a:solidFill>
          <a:ln/>
        </p:spPr>
      </p:sp>
      <p:sp>
        <p:nvSpPr>
          <p:cNvPr id="43" name="Text 41"/>
          <p:cNvSpPr/>
          <p:nvPr/>
        </p:nvSpPr>
        <p:spPr>
          <a:xfrm>
            <a:off x="4572000" y="342900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高架路隔音屏</a:t>
            </a:r>
            <a:endParaRPr lang="en-US" sz="1300" dirty="0"/>
          </a:p>
        </p:txBody>
      </p:sp>
      <p:sp>
        <p:nvSpPr>
          <p:cNvPr id="44" name="Shape 42"/>
          <p:cNvSpPr/>
          <p:nvPr/>
        </p:nvSpPr>
        <p:spPr>
          <a:xfrm>
            <a:off x="6583680" y="3611880"/>
            <a:ext cx="1005840" cy="502920"/>
          </a:xfrm>
          <a:prstGeom prst="roundRect">
            <a:avLst>
              <a:gd name="adj" fmla="val 14545"/>
            </a:avLst>
          </a:prstGeom>
          <a:solidFill>
            <a:srgbClr val="8B7BAF"/>
          </a:solidFill>
          <a:ln/>
        </p:spPr>
      </p:sp>
      <p:sp>
        <p:nvSpPr>
          <p:cNvPr id="45" name="Text 43"/>
          <p:cNvSpPr/>
          <p:nvPr/>
        </p:nvSpPr>
        <p:spPr>
          <a:xfrm>
            <a:off x="6583680" y="3611880"/>
            <a:ext cx="1005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传播途中</a:t>
            </a:r>
            <a:endParaRPr lang="en-US" sz="1000" dirty="0"/>
          </a:p>
        </p:txBody>
      </p:sp>
      <p:sp>
        <p:nvSpPr>
          <p:cNvPr id="46" name="Shape 44"/>
          <p:cNvSpPr/>
          <p:nvPr/>
        </p:nvSpPr>
        <p:spPr>
          <a:xfrm>
            <a:off x="8046720" y="3383280"/>
            <a:ext cx="3474720" cy="1005840"/>
          </a:xfrm>
          <a:prstGeom prst="roundRect">
            <a:avLst>
              <a:gd name="adj" fmla="val 9091"/>
            </a:avLst>
          </a:prstGeom>
          <a:solidFill>
            <a:srgbClr val="FFFFFF"/>
          </a:solidFill>
          <a:ln w="19050">
            <a:solidFill>
              <a:srgbClr val="F0A860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8046720" y="3383280"/>
            <a:ext cx="73152" cy="1005840"/>
          </a:xfrm>
          <a:prstGeom prst="rect">
            <a:avLst/>
          </a:prstGeom>
          <a:solidFill>
            <a:srgbClr val="F0A860"/>
          </a:solidFill>
          <a:ln/>
        </p:spPr>
      </p:sp>
      <p:sp>
        <p:nvSpPr>
          <p:cNvPr id="48" name="Text 46"/>
          <p:cNvSpPr/>
          <p:nvPr/>
        </p:nvSpPr>
        <p:spPr>
          <a:xfrm>
            <a:off x="8321040" y="342900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远离噪声源</a:t>
            </a:r>
            <a:endParaRPr lang="en-US" sz="1300" dirty="0"/>
          </a:p>
        </p:txBody>
      </p:sp>
      <p:sp>
        <p:nvSpPr>
          <p:cNvPr id="49" name="Shape 47"/>
          <p:cNvSpPr/>
          <p:nvPr/>
        </p:nvSpPr>
        <p:spPr>
          <a:xfrm>
            <a:off x="10332720" y="3611880"/>
            <a:ext cx="1005840" cy="502920"/>
          </a:xfrm>
          <a:prstGeom prst="roundRect">
            <a:avLst>
              <a:gd name="adj" fmla="val 14545"/>
            </a:avLst>
          </a:prstGeom>
          <a:solidFill>
            <a:srgbClr val="F0A860"/>
          </a:solidFill>
          <a:ln/>
        </p:spPr>
      </p:sp>
      <p:sp>
        <p:nvSpPr>
          <p:cNvPr id="50" name="Text 48"/>
          <p:cNvSpPr/>
          <p:nvPr/>
        </p:nvSpPr>
        <p:spPr>
          <a:xfrm>
            <a:off x="10332720" y="3611880"/>
            <a:ext cx="1005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人耳处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  <a:solidFill>
            <a:srgbClr val="6C5B9E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9144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知识小结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0515600" y="914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7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0" y="4663440"/>
            <a:ext cx="12192000" cy="36576"/>
          </a:xfrm>
          <a:prstGeom prst="rect">
            <a:avLst/>
          </a:prstGeom>
          <a:solidFill>
            <a:srgbClr val="8B7BAF"/>
          </a:solidFill>
          <a:ln/>
        </p:spPr>
      </p:sp>
      <p:sp>
        <p:nvSpPr>
          <p:cNvPr id="6" name="Shape 4"/>
          <p:cNvSpPr/>
          <p:nvPr/>
        </p:nvSpPr>
        <p:spPr>
          <a:xfrm>
            <a:off x="457200" y="1005840"/>
            <a:ext cx="2560320" cy="2286000"/>
          </a:xfrm>
          <a:prstGeom prst="roundRect">
            <a:avLst>
              <a:gd name="adj" fmla="val 4800"/>
            </a:avLst>
          </a:prstGeom>
          <a:solidFill>
            <a:srgbClr val="FFFFFF"/>
          </a:solidFill>
          <a:ln w="19050">
            <a:solidFill>
              <a:srgbClr val="6C5B9E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57200" y="1005840"/>
            <a:ext cx="2560320" cy="457200"/>
          </a:xfrm>
          <a:prstGeom prst="roundRect">
            <a:avLst>
              <a:gd name="adj" fmla="val 24000"/>
            </a:avLst>
          </a:prstGeom>
          <a:solidFill>
            <a:srgbClr val="6C5B9E"/>
          </a:solidFill>
          <a:ln/>
        </p:spPr>
      </p:sp>
      <p:sp>
        <p:nvSpPr>
          <p:cNvPr id="8" name="Text 6"/>
          <p:cNvSpPr/>
          <p:nvPr/>
        </p:nvSpPr>
        <p:spPr>
          <a:xfrm>
            <a:off x="457200" y="1005840"/>
            <a:ext cx="2560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噪声定义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40080" y="1645920"/>
            <a:ext cx="21945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· 物理学：无规则振动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640080" y="2103120"/>
            <a:ext cx="21945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· 环保：妨碍正常生活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3291840" y="1005840"/>
            <a:ext cx="2560320" cy="2286000"/>
          </a:xfrm>
          <a:prstGeom prst="roundRect">
            <a:avLst>
              <a:gd name="adj" fmla="val 4800"/>
            </a:avLst>
          </a:prstGeom>
          <a:solidFill>
            <a:srgbClr val="FFFFFF"/>
          </a:solidFill>
          <a:ln w="19050">
            <a:solidFill>
              <a:srgbClr val="6C5B9E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291840" y="1005840"/>
            <a:ext cx="2560320" cy="457200"/>
          </a:xfrm>
          <a:prstGeom prst="roundRect">
            <a:avLst>
              <a:gd name="adj" fmla="val 24000"/>
            </a:avLst>
          </a:prstGeom>
          <a:solidFill>
            <a:srgbClr val="6C5B9E"/>
          </a:solidFill>
          <a:ln/>
        </p:spPr>
      </p:sp>
      <p:sp>
        <p:nvSpPr>
          <p:cNvPr id="13" name="Text 11"/>
          <p:cNvSpPr/>
          <p:nvPr/>
        </p:nvSpPr>
        <p:spPr>
          <a:xfrm>
            <a:off x="3291840" y="1005840"/>
            <a:ext cx="2560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噪声等级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3474720" y="1645920"/>
            <a:ext cx="21945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· 单位：分贝 (dB)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3474720" y="2103120"/>
            <a:ext cx="21945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· 0dB听觉下限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3474720" y="2560320"/>
            <a:ext cx="21945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· 90dB损伤听力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6126480" y="1005840"/>
            <a:ext cx="2560320" cy="2286000"/>
          </a:xfrm>
          <a:prstGeom prst="roundRect">
            <a:avLst>
              <a:gd name="adj" fmla="val 4800"/>
            </a:avLst>
          </a:prstGeom>
          <a:solidFill>
            <a:srgbClr val="FFFFFF"/>
          </a:solidFill>
          <a:ln w="19050">
            <a:solidFill>
              <a:srgbClr val="6C5B9E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126480" y="1005840"/>
            <a:ext cx="2560320" cy="457200"/>
          </a:xfrm>
          <a:prstGeom prst="roundRect">
            <a:avLst>
              <a:gd name="adj" fmla="val 24000"/>
            </a:avLst>
          </a:prstGeom>
          <a:solidFill>
            <a:srgbClr val="6C5B9E"/>
          </a:solidFill>
          <a:ln/>
        </p:spPr>
      </p:sp>
      <p:sp>
        <p:nvSpPr>
          <p:cNvPr id="19" name="Text 17"/>
          <p:cNvSpPr/>
          <p:nvPr/>
        </p:nvSpPr>
        <p:spPr>
          <a:xfrm>
            <a:off x="6126480" y="1005840"/>
            <a:ext cx="2560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噪声危害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6309360" y="1645920"/>
            <a:ext cx="21945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· 心理：烦躁不安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6309360" y="2103120"/>
            <a:ext cx="21945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· 生理：损伤听力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6309360" y="2560320"/>
            <a:ext cx="21945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· 物理：震碎玻璃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8961120" y="1005840"/>
            <a:ext cx="2560320" cy="2286000"/>
          </a:xfrm>
          <a:prstGeom prst="roundRect">
            <a:avLst>
              <a:gd name="adj" fmla="val 4800"/>
            </a:avLst>
          </a:prstGeom>
          <a:solidFill>
            <a:srgbClr val="FFFFFF"/>
          </a:solidFill>
          <a:ln w="19050">
            <a:solidFill>
              <a:srgbClr val="6C5B9E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8961120" y="1005840"/>
            <a:ext cx="2560320" cy="457200"/>
          </a:xfrm>
          <a:prstGeom prst="roundRect">
            <a:avLst>
              <a:gd name="adj" fmla="val 24000"/>
            </a:avLst>
          </a:prstGeom>
          <a:solidFill>
            <a:srgbClr val="6C5B9E"/>
          </a:solidFill>
          <a:ln/>
        </p:spPr>
      </p:sp>
      <p:sp>
        <p:nvSpPr>
          <p:cNvPr id="25" name="Text 23"/>
          <p:cNvSpPr/>
          <p:nvPr/>
        </p:nvSpPr>
        <p:spPr>
          <a:xfrm>
            <a:off x="8961120" y="1005840"/>
            <a:ext cx="2560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控制途径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9144000" y="1645920"/>
            <a:ext cx="21945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· 声源处减弱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9144000" y="2103120"/>
            <a:ext cx="21945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· 传播途中减弱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9144000" y="2560320"/>
            <a:ext cx="21945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· 人耳处减弱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457200" y="3474720"/>
            <a:ext cx="10972800" cy="1097280"/>
          </a:xfrm>
          <a:prstGeom prst="roundRect">
            <a:avLst>
              <a:gd name="adj" fmla="val 10000"/>
            </a:avLst>
          </a:prstGeom>
          <a:solidFill>
            <a:srgbClr val="6C5B9E">
              <a:alpha val="7000"/>
            </a:srgbClr>
          </a:solidFill>
          <a:ln w="19050">
            <a:solidFill>
              <a:srgbClr val="6C5B9E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57200" y="352044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6C5B9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核心思路</a:t>
            </a: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457200" y="38404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控制噪声 → 声源 → 传播 → 人耳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任何一个环节减弱噪声，都能达到降噪效果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  <a:solidFill>
            <a:srgbClr val="6C5B9E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9144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练一练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0515600" y="914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8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0" y="4663440"/>
            <a:ext cx="12192000" cy="36576"/>
          </a:xfrm>
          <a:prstGeom prst="rect">
            <a:avLst/>
          </a:prstGeom>
          <a:solidFill>
            <a:srgbClr val="8B7BAF"/>
          </a:solidFill>
          <a:ln/>
        </p:spPr>
      </p:sp>
      <p:sp>
        <p:nvSpPr>
          <p:cNvPr id="6" name="Shape 4"/>
          <p:cNvSpPr/>
          <p:nvPr/>
        </p:nvSpPr>
        <p:spPr>
          <a:xfrm>
            <a:off x="457200" y="914400"/>
            <a:ext cx="5303520" cy="109728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6350">
            <a:solidFill>
              <a:srgbClr val="E8E4F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94360" y="960120"/>
            <a:ext cx="50292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1. 从环保角度看，以下属于噪声的是（  ）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 A. 上课时学校外的鞭炮声    B. 音乐厅里演奏的交响乐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 C. 上课时老师的讲课声    D. 公园里晨练的太极拳音乐（不影响他人）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457200" y="2148840"/>
            <a:ext cx="5303520" cy="109728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6350">
            <a:solidFill>
              <a:srgbClr val="E8E4F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94360" y="2194560"/>
            <a:ext cx="50292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2. 为了保护听力，声音不能超过（  ）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 A. 50dB    B. 70dB    C. 90dB    D. 120dB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457200" y="3383280"/>
            <a:ext cx="5303520" cy="109728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6350">
            <a:solidFill>
              <a:srgbClr val="E8E4F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94360" y="3429000"/>
            <a:ext cx="50292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3. 下列措施中，属于在声源处减弱噪声的是（  ）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 A. 道路旁植树    B. 给摩托车安装消声器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 C. 关闭门窗    D. 戴耳塞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6126480" y="914400"/>
            <a:ext cx="5303520" cy="109728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6350">
            <a:solidFill>
              <a:srgbClr val="E8E4F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263640" y="960120"/>
            <a:ext cx="50292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4. 高架路两侧安装隔音板，属于（  ）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 A. 声源处减弱    B. 传播途中减弱    C. 人耳处减弱    D. 以上都是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6126480" y="2148840"/>
            <a:ext cx="5303520" cy="109728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6350">
            <a:solidFill>
              <a:srgbClr val="E8E4F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263640" y="2194560"/>
            <a:ext cx="50292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5. 深夜在家听音乐，把音量调小，是在（  ）减弱噪声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 A. 声源处    B. 传播途中    C. 人耳处    D. 以上都不对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6126480" y="3383280"/>
            <a:ext cx="5303520" cy="109728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6350">
            <a:solidFill>
              <a:srgbClr val="E8E4F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263640" y="3429000"/>
            <a:ext cx="50292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6. 关于噪声，下列说法正确的是（  ）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 A. 噪声一定是由无规则振动产生的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 B. 0dB 表示没有声音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 C. 植树造林可以从传播途中减弱噪声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3A2F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 D. 噪声只会损伤听力，没有其他危害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1.3 噪声及其控制</dc:title>
  <dc:subject>PptxGenJS Presentation</dc:subject>
  <dc:creator>物理课件</dc:creator>
  <cp:lastModifiedBy>物理课件</cp:lastModifiedBy>
  <cp:revision>1</cp:revision>
  <dcterms:created xsi:type="dcterms:W3CDTF">2026-08-01T04:56:51Z</dcterms:created>
  <dcterms:modified xsi:type="dcterms:W3CDTF">2026-08-01T04:56:51Z</dcterms:modified>
</cp:coreProperties>
</file>