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0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4747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3474720"/>
          </a:xfrm>
          <a:prstGeom prst="rect">
            <a:avLst/>
          </a:prstGeom>
          <a:solidFill>
            <a:srgbClr val="8B7BAF">
              <a:alpha val="5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548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1.2 声音的特性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914400" y="173736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DCF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音调 · 响度 · 音色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4114800" y="2560320"/>
            <a:ext cx="3931920" cy="45720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7" name="Shape 5"/>
          <p:cNvSpPr/>
          <p:nvPr/>
        </p:nvSpPr>
        <p:spPr>
          <a:xfrm>
            <a:off x="1554480" y="4114800"/>
            <a:ext cx="2194560" cy="1828800"/>
          </a:xfrm>
          <a:prstGeom prst="ellipse">
            <a:avLst/>
          </a:prstGeom>
          <a:solidFill>
            <a:srgbClr val="6C5B9E"/>
          </a:solidFill>
          <a:ln/>
        </p:spPr>
      </p:sp>
      <p:sp>
        <p:nvSpPr>
          <p:cNvPr id="8" name="Text 6"/>
          <p:cNvSpPr/>
          <p:nvPr/>
        </p:nvSpPr>
        <p:spPr>
          <a:xfrm>
            <a:off x="1554480" y="429768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音调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554480" y="493776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5C8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频率决定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394960" y="4114800"/>
            <a:ext cx="2194560" cy="1828800"/>
          </a:xfrm>
          <a:prstGeom prst="ellipse">
            <a:avLst/>
          </a:prstGeom>
          <a:solidFill>
            <a:srgbClr val="6C5B9E"/>
          </a:solidFill>
          <a:ln/>
        </p:spPr>
      </p:sp>
      <p:sp>
        <p:nvSpPr>
          <p:cNvPr id="11" name="Text 9"/>
          <p:cNvSpPr/>
          <p:nvPr/>
        </p:nvSpPr>
        <p:spPr>
          <a:xfrm>
            <a:off x="5394960" y="429768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响度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394960" y="493776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5C8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振幅决定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235440" y="4114800"/>
            <a:ext cx="2194560" cy="1828800"/>
          </a:xfrm>
          <a:prstGeom prst="ellipse">
            <a:avLst/>
          </a:prstGeom>
          <a:solidFill>
            <a:srgbClr val="6C5B9E"/>
          </a:solidFill>
          <a:ln/>
        </p:spPr>
      </p:sp>
      <p:sp>
        <p:nvSpPr>
          <p:cNvPr id="14" name="Text 12"/>
          <p:cNvSpPr/>
          <p:nvPr/>
        </p:nvSpPr>
        <p:spPr>
          <a:xfrm>
            <a:off x="9235440" y="429768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音色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235440" y="493776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5C8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波形决定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0" y="64008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 / 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音调 — 与频率有关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5029200" cy="548640"/>
          </a:xfrm>
          <a:prstGeom prst="roundRect">
            <a:avLst>
              <a:gd name="adj" fmla="val 16667"/>
            </a:avLst>
          </a:prstGeom>
          <a:solidFill>
            <a:srgbClr val="F0EDF7"/>
          </a:solidFill>
          <a:ln w="12700">
            <a:solidFill>
              <a:srgbClr val="A899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86868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音调由振动频率决定，频率越高 → 音调越高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155448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钢尺实验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148840"/>
            <a:ext cx="1645920" cy="137160"/>
          </a:xfrm>
          <a:prstGeom prst="rect">
            <a:avLst/>
          </a:prstGeom>
          <a:solidFill>
            <a:srgbClr val="999999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" y="2286000"/>
            <a:ext cx="1645920" cy="54864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9" name="Shape 7"/>
          <p:cNvSpPr/>
          <p:nvPr/>
        </p:nvSpPr>
        <p:spPr>
          <a:xfrm>
            <a:off x="2103120" y="2221992"/>
            <a:ext cx="1645920" cy="91440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10" name="Shape 8"/>
          <p:cNvSpPr/>
          <p:nvPr/>
        </p:nvSpPr>
        <p:spPr>
          <a:xfrm>
            <a:off x="3611880" y="2057400"/>
            <a:ext cx="91440" cy="91440"/>
          </a:xfrm>
          <a:prstGeom prst="rect">
            <a:avLst/>
          </a:prstGeom>
          <a:solidFill>
            <a:srgbClr val="F0A860">
              <a:alpha val="50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3611880" y="2286000"/>
            <a:ext cx="91440" cy="91440"/>
          </a:xfrm>
          <a:prstGeom prst="rect">
            <a:avLst/>
          </a:prstGeom>
          <a:solidFill>
            <a:srgbClr val="F0A860">
              <a:alpha val="7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3611880" y="2514600"/>
            <a:ext cx="91440" cy="91440"/>
          </a:xfrm>
          <a:prstGeom prst="rect">
            <a:avLst/>
          </a:prstGeom>
          <a:solidFill>
            <a:srgbClr val="F0A860">
              <a:alpha val="9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3840480" y="210312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伸出长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振动慢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26060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频率低 → 音调低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200400" y="2148840"/>
            <a:ext cx="1645920" cy="137160"/>
          </a:xfrm>
          <a:prstGeom prst="rect">
            <a:avLst/>
          </a:prstGeom>
          <a:solidFill>
            <a:srgbClr val="999999"/>
          </a:solidFill>
          <a:ln/>
        </p:spPr>
      </p:sp>
      <p:sp>
        <p:nvSpPr>
          <p:cNvPr id="16" name="Shape 14"/>
          <p:cNvSpPr/>
          <p:nvPr/>
        </p:nvSpPr>
        <p:spPr>
          <a:xfrm>
            <a:off x="3200400" y="2286000"/>
            <a:ext cx="1645920" cy="54864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7" name="Shape 15"/>
          <p:cNvSpPr/>
          <p:nvPr/>
        </p:nvSpPr>
        <p:spPr>
          <a:xfrm>
            <a:off x="4846320" y="2221992"/>
            <a:ext cx="731520" cy="91440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18" name="Shape 16"/>
          <p:cNvSpPr/>
          <p:nvPr/>
        </p:nvSpPr>
        <p:spPr>
          <a:xfrm>
            <a:off x="5440680" y="2057400"/>
            <a:ext cx="91440" cy="91440"/>
          </a:xfrm>
          <a:prstGeom prst="rect">
            <a:avLst/>
          </a:prstGeom>
          <a:solidFill>
            <a:srgbClr val="F0A860">
              <a:alpha val="50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5440680" y="2286000"/>
            <a:ext cx="91440" cy="91440"/>
          </a:xfrm>
          <a:prstGeom prst="rect">
            <a:avLst/>
          </a:prstGeom>
          <a:solidFill>
            <a:srgbClr val="F0A860">
              <a:alpha val="7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440680" y="2514600"/>
            <a:ext cx="91440" cy="91440"/>
          </a:xfrm>
          <a:prstGeom prst="rect">
            <a:avLst/>
          </a:prstGeom>
          <a:solidFill>
            <a:srgbClr val="F0A860">
              <a:alpha val="9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5669280" y="210312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伸出短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振动快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200400" y="26060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频率高 → 音调高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943600" y="1280160"/>
            <a:ext cx="5760720" cy="594360"/>
          </a:xfrm>
          <a:prstGeom prst="roundRect">
            <a:avLst>
              <a:gd name="adj" fmla="val 15385"/>
            </a:avLst>
          </a:prstGeom>
          <a:solidFill>
            <a:srgbClr val="F0EDF7"/>
          </a:solidFill>
          <a:ln w="12700">
            <a:solidFill>
              <a:srgbClr val="A899C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0" y="1325880"/>
            <a:ext cx="5394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频率：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物体每秒振动的次数，单位：赫兹 (Hz)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943600" y="201168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波形对比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5943600" y="2377440"/>
            <a:ext cx="2560320" cy="1188720"/>
          </a:xfrm>
          <a:prstGeom prst="rect">
            <a:avLst/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035040" y="239572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高频（密）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6C5B9E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144000" y="2377440"/>
            <a:ext cx="2560320" cy="1188720"/>
          </a:xfrm>
          <a:prstGeom prst="rect">
            <a:avLst/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235440" y="239572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低频（疏）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8B7BA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7200" y="34747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生活实例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457200" y="3840480"/>
            <a:ext cx="2651760" cy="1005840"/>
          </a:xfrm>
          <a:prstGeom prst="roundRect">
            <a:avLst>
              <a:gd name="adj" fmla="val 9091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94360" y="38862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🎵  女高音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94360" y="425196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频率高 → 音调高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383280" y="3840480"/>
            <a:ext cx="2651760" cy="1005840"/>
          </a:xfrm>
          <a:prstGeom prst="roundRect">
            <a:avLst>
              <a:gd name="adj" fmla="val 9091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520440" y="38862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🎤  男低音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3520440" y="425196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频率低 → 音调低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309360" y="3840480"/>
            <a:ext cx="2651760" cy="1005840"/>
          </a:xfrm>
          <a:prstGeom prst="roundRect">
            <a:avLst>
              <a:gd name="adj" fmla="val 9091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46520" y="38862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🦟  蚊子声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6446520" y="425196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高频 → 尖锐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9235440" y="3840480"/>
            <a:ext cx="2651760" cy="1005840"/>
          </a:xfrm>
          <a:prstGeom prst="roundRect">
            <a:avLst>
              <a:gd name="adj" fmla="val 9091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372600" y="38862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🐮  牛叫声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9372600" y="425196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低频 → 低沉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5943600" y="3840480"/>
            <a:ext cx="5760720" cy="1005840"/>
          </a:xfrm>
          <a:prstGeom prst="roundRect">
            <a:avLst>
              <a:gd name="adj" fmla="val 9091"/>
            </a:avLst>
          </a:prstGeom>
          <a:solidFill>
            <a:srgbClr val="FFF3E6"/>
          </a:solidFill>
          <a:ln w="19050">
            <a:solidFill>
              <a:srgbClr val="F0A86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126480" y="393192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记住：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频率(f)是描述振动快慢的物理量
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频率越高 → 音调越高（波形越密集）</a:t>
            </a:r>
            <a:endParaRPr lang="en-US" sz="13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频率越低 → 音调越低（波形越稀疏）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0" y="64008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 / 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响度 — 与振幅有关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6858000" cy="548640"/>
          </a:xfrm>
          <a:prstGeom prst="roundRect">
            <a:avLst>
              <a:gd name="adj" fmla="val 16667"/>
            </a:avLst>
          </a:prstGeom>
          <a:solidFill>
            <a:srgbClr val="F0EDF7"/>
          </a:solidFill>
          <a:ln w="12700">
            <a:solidFill>
              <a:srgbClr val="A899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868680"/>
            <a:ext cx="6492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响度由振幅决定，振幅越大 → 响度越大，单位：分贝(dB)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772400" y="777240"/>
            <a:ext cx="3931920" cy="640080"/>
          </a:xfrm>
          <a:prstGeom prst="roundRect">
            <a:avLst>
              <a:gd name="adj" fmla="val 14286"/>
            </a:avLst>
          </a:prstGeom>
          <a:solidFill>
            <a:srgbClr val="FFF3E6"/>
          </a:solidFill>
          <a:ln w="25400">
            <a:solidFill>
              <a:srgbClr val="F0A86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55280" y="82296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补充：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距离越近 → 响度越大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距离越远 → 响度越小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🥁 鼓面实验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2423160"/>
            <a:ext cx="1371600" cy="822960"/>
          </a:xfrm>
          <a:prstGeom prst="rect">
            <a:avLst/>
          </a:prstGeom>
          <a:solidFill>
            <a:srgbClr val="8D6E63"/>
          </a:solidFill>
          <a:ln/>
        </p:spPr>
      </p:sp>
      <p:sp>
        <p:nvSpPr>
          <p:cNvPr id="10" name="Shape 8"/>
          <p:cNvSpPr/>
          <p:nvPr/>
        </p:nvSpPr>
        <p:spPr>
          <a:xfrm>
            <a:off x="274320" y="1965960"/>
            <a:ext cx="1920240" cy="548640"/>
          </a:xfrm>
          <a:prstGeom prst="ellipse">
            <a:avLst/>
          </a:prstGeom>
          <a:solidFill>
            <a:srgbClr val="BBDEFB"/>
          </a:solidFill>
          <a:ln/>
        </p:spPr>
      </p:sp>
      <p:sp>
        <p:nvSpPr>
          <p:cNvPr id="11" name="Shape 9"/>
          <p:cNvSpPr/>
          <p:nvPr/>
        </p:nvSpPr>
        <p:spPr>
          <a:xfrm>
            <a:off x="2103120" y="2423160"/>
            <a:ext cx="548640" cy="73152"/>
          </a:xfrm>
          <a:prstGeom prst="rect">
            <a:avLst/>
          </a:prstGeom>
          <a:solidFill>
            <a:srgbClr val="666666"/>
          </a:solidFill>
          <a:ln/>
        </p:spPr>
      </p:sp>
      <p:sp>
        <p:nvSpPr>
          <p:cNvPr id="12" name="Shape 10"/>
          <p:cNvSpPr/>
          <p:nvPr/>
        </p:nvSpPr>
        <p:spPr>
          <a:xfrm>
            <a:off x="2560320" y="2350008"/>
            <a:ext cx="182880" cy="219456"/>
          </a:xfrm>
          <a:prstGeom prst="ellipse">
            <a:avLst/>
          </a:prstGeom>
          <a:solidFill>
            <a:srgbClr val="444444"/>
          </a:solidFill>
          <a:ln/>
        </p:spPr>
      </p:sp>
      <p:sp>
        <p:nvSpPr>
          <p:cNvPr id="13" name="Text 11"/>
          <p:cNvSpPr/>
          <p:nvPr/>
        </p:nvSpPr>
        <p:spPr>
          <a:xfrm>
            <a:off x="274320" y="28346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轻敲 → 小振幅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74320" y="31089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振幅小 → 响度小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474720" y="2423160"/>
            <a:ext cx="1371600" cy="822960"/>
          </a:xfrm>
          <a:prstGeom prst="rect">
            <a:avLst/>
          </a:prstGeom>
          <a:solidFill>
            <a:srgbClr val="8D6E63"/>
          </a:solidFill>
          <a:ln/>
        </p:spPr>
      </p:sp>
      <p:sp>
        <p:nvSpPr>
          <p:cNvPr id="16" name="Shape 14"/>
          <p:cNvSpPr/>
          <p:nvPr/>
        </p:nvSpPr>
        <p:spPr>
          <a:xfrm>
            <a:off x="3200400" y="1965960"/>
            <a:ext cx="1920240" cy="548640"/>
          </a:xfrm>
          <a:prstGeom prst="ellipse">
            <a:avLst/>
          </a:prstGeom>
          <a:solidFill>
            <a:srgbClr val="64B5F6"/>
          </a:solidFill>
          <a:ln/>
        </p:spPr>
      </p:sp>
      <p:sp>
        <p:nvSpPr>
          <p:cNvPr id="17" name="Shape 15"/>
          <p:cNvSpPr/>
          <p:nvPr/>
        </p:nvSpPr>
        <p:spPr>
          <a:xfrm>
            <a:off x="5029200" y="2423160"/>
            <a:ext cx="548640" cy="73152"/>
          </a:xfrm>
          <a:prstGeom prst="rect">
            <a:avLst/>
          </a:prstGeom>
          <a:solidFill>
            <a:srgbClr val="666666"/>
          </a:solidFill>
          <a:ln/>
        </p:spPr>
      </p:sp>
      <p:sp>
        <p:nvSpPr>
          <p:cNvPr id="18" name="Shape 16"/>
          <p:cNvSpPr/>
          <p:nvPr/>
        </p:nvSpPr>
        <p:spPr>
          <a:xfrm>
            <a:off x="5486400" y="2350008"/>
            <a:ext cx="182880" cy="219456"/>
          </a:xfrm>
          <a:prstGeom prst="ellipse">
            <a:avLst/>
          </a:prstGeom>
          <a:solidFill>
            <a:srgbClr val="444444"/>
          </a:solidFill>
          <a:ln/>
        </p:spPr>
      </p:sp>
      <p:sp>
        <p:nvSpPr>
          <p:cNvPr id="19" name="Text 17"/>
          <p:cNvSpPr/>
          <p:nvPr/>
        </p:nvSpPr>
        <p:spPr>
          <a:xfrm>
            <a:off x="3200400" y="28346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重敲 → 大振幅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200400" y="31089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振幅大 → 响度大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943600" y="155448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波形对比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943600" y="1965960"/>
            <a:ext cx="2560320" cy="1280160"/>
          </a:xfrm>
          <a:prstGeom prst="rect">
            <a:avLst/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35040" y="198424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小振幅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6C5B9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144000" y="1965960"/>
            <a:ext cx="2560320" cy="1280160"/>
          </a:xfrm>
          <a:prstGeom prst="rect">
            <a:avLst/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235440" y="198424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大振幅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8B7BA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7200" y="35204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常见响度参考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57200" y="3931920"/>
            <a:ext cx="1828800" cy="914400"/>
          </a:xfrm>
          <a:prstGeom prst="roundRect">
            <a:avLst>
              <a:gd name="adj" fmla="val 10000"/>
            </a:avLst>
          </a:prstGeom>
          <a:solidFill>
            <a:srgbClr val="C8E6C9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39776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 dB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457200" y="43434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树叶沙沙声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468880" y="3931920"/>
            <a:ext cx="1828800" cy="914400"/>
          </a:xfrm>
          <a:prstGeom prst="roundRect">
            <a:avLst>
              <a:gd name="adj" fmla="val 10000"/>
            </a:avLst>
          </a:prstGeom>
          <a:solidFill>
            <a:srgbClr val="FFF9C4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468880" y="39776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 dB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2468880" y="43434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正常交谈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480560" y="3931920"/>
            <a:ext cx="1828800" cy="914400"/>
          </a:xfrm>
          <a:prstGeom prst="roundRect">
            <a:avLst>
              <a:gd name="adj" fmla="val 10000"/>
            </a:avLst>
          </a:prstGeom>
          <a:solidFill>
            <a:srgbClr val="FFCDD2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480560" y="39776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120 dB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4480560" y="43434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飞机起飞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5943600" y="3520440"/>
            <a:ext cx="5760720" cy="274320"/>
          </a:xfrm>
          <a:prstGeom prst="rect">
            <a:avLst/>
          </a:prstGeom>
          <a:solidFill>
            <a:srgbClr val="E8E8E8"/>
          </a:solidFill>
          <a:ln/>
        </p:spPr>
      </p:sp>
      <p:sp>
        <p:nvSpPr>
          <p:cNvPr id="39" name="Shape 37"/>
          <p:cNvSpPr/>
          <p:nvPr/>
        </p:nvSpPr>
        <p:spPr>
          <a:xfrm>
            <a:off x="5943600" y="3520440"/>
            <a:ext cx="91440" cy="274320"/>
          </a:xfrm>
          <a:prstGeom prst="rect">
            <a:avLst/>
          </a:prstGeom>
          <a:solidFill>
            <a:srgbClr val="4CAF50"/>
          </a:solidFill>
          <a:ln/>
        </p:spPr>
      </p:sp>
      <p:sp>
        <p:nvSpPr>
          <p:cNvPr id="40" name="Shape 38"/>
          <p:cNvSpPr/>
          <p:nvPr/>
        </p:nvSpPr>
        <p:spPr>
          <a:xfrm>
            <a:off x="7772400" y="3520440"/>
            <a:ext cx="1371600" cy="274320"/>
          </a:xfrm>
          <a:prstGeom prst="rect">
            <a:avLst/>
          </a:prstGeom>
          <a:solidFill>
            <a:srgbClr val="FFC107"/>
          </a:solidFill>
          <a:ln/>
        </p:spPr>
      </p:sp>
      <p:sp>
        <p:nvSpPr>
          <p:cNvPr id="41" name="Shape 39"/>
          <p:cNvSpPr/>
          <p:nvPr/>
        </p:nvSpPr>
        <p:spPr>
          <a:xfrm>
            <a:off x="9875520" y="3520440"/>
            <a:ext cx="1828800" cy="274320"/>
          </a:xfrm>
          <a:prstGeom prst="rect">
            <a:avLst/>
          </a:prstGeom>
          <a:solidFill>
            <a:srgbClr val="F44336"/>
          </a:solidFill>
          <a:ln/>
        </p:spPr>
      </p:sp>
      <p:sp>
        <p:nvSpPr>
          <p:cNvPr id="42" name="Text 40"/>
          <p:cNvSpPr/>
          <p:nvPr/>
        </p:nvSpPr>
        <p:spPr>
          <a:xfrm>
            <a:off x="5943600" y="3840480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 dB         60 dB          120 dB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5943600" y="4206240"/>
            <a:ext cx="5760720" cy="1005840"/>
          </a:xfrm>
          <a:prstGeom prst="roundRect">
            <a:avLst>
              <a:gd name="adj" fmla="val 9091"/>
            </a:avLst>
          </a:prstGeom>
          <a:solidFill>
            <a:srgbClr val="FFF3E6"/>
          </a:solidFill>
          <a:ln w="19050">
            <a:solidFill>
              <a:srgbClr val="F0A86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126480" y="429768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响度 ≠ 音调：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响度是声音的强弱（大小），由振幅决定</a:t>
            </a:r>
            <a:endParaRPr lang="en-US" sz="13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音调是声音的高低，由频率决定</a:t>
            </a:r>
            <a:endParaRPr lang="en-US" sz="13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两者是声音的不同特性，不可混淆！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0" y="64008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/ 8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音色 — 由材料和结构决定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11247120" cy="548640"/>
          </a:xfrm>
          <a:prstGeom prst="roundRect">
            <a:avLst>
              <a:gd name="adj" fmla="val 16667"/>
            </a:avLst>
          </a:prstGeom>
          <a:solidFill>
            <a:srgbClr val="F0EDF7"/>
          </a:solidFill>
          <a:ln w="12700">
            <a:solidFill>
              <a:srgbClr val="A899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86868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音色由发声体的材料、结构决定，是区分不同发声体的依据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3474720" cy="2743200"/>
          </a:xfrm>
          <a:prstGeom prst="roundRect">
            <a:avLst>
              <a:gd name="adj" fmla="val 5000"/>
            </a:avLst>
          </a:prstGeom>
          <a:solidFill>
            <a:srgbClr val="F5F0FF"/>
          </a:solidFill>
          <a:ln w="12700">
            <a:solidFill>
              <a:srgbClr val="A899C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6459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音叉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828800" y="2103120"/>
            <a:ext cx="137160" cy="548640"/>
          </a:xfrm>
          <a:prstGeom prst="rect">
            <a:avLst/>
          </a:prstGeom>
          <a:solidFill>
            <a:srgbClr val="888888"/>
          </a:solidFill>
          <a:ln/>
        </p:spPr>
      </p:sp>
      <p:sp>
        <p:nvSpPr>
          <p:cNvPr id="9" name="Shape 7"/>
          <p:cNvSpPr/>
          <p:nvPr/>
        </p:nvSpPr>
        <p:spPr>
          <a:xfrm>
            <a:off x="1554480" y="2560320"/>
            <a:ext cx="685800" cy="73152"/>
          </a:xfrm>
          <a:prstGeom prst="rect">
            <a:avLst/>
          </a:prstGeom>
          <a:solidFill>
            <a:srgbClr val="888888"/>
          </a:solidFill>
          <a:ln/>
        </p:spPr>
      </p:sp>
      <p:sp>
        <p:nvSpPr>
          <p:cNvPr id="10" name="Shape 8"/>
          <p:cNvSpPr/>
          <p:nvPr/>
        </p:nvSpPr>
        <p:spPr>
          <a:xfrm>
            <a:off x="1691640" y="2651760"/>
            <a:ext cx="73152" cy="457200"/>
          </a:xfrm>
          <a:prstGeom prst="rect">
            <a:avLst/>
          </a:prstGeom>
          <a:solidFill>
            <a:srgbClr val="999999"/>
          </a:solidFill>
          <a:ln/>
        </p:spPr>
      </p:sp>
      <p:sp>
        <p:nvSpPr>
          <p:cNvPr id="11" name="Shape 9"/>
          <p:cNvSpPr/>
          <p:nvPr/>
        </p:nvSpPr>
        <p:spPr>
          <a:xfrm>
            <a:off x="2011680" y="2651760"/>
            <a:ext cx="73152" cy="457200"/>
          </a:xfrm>
          <a:prstGeom prst="rect">
            <a:avLst/>
          </a:prstGeom>
          <a:solidFill>
            <a:srgbClr val="99999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0" y="3154680"/>
            <a:ext cx="2926080" cy="914400"/>
          </a:xfrm>
          <a:prstGeom prst="rect">
            <a:avLst/>
          </a:prstGeom>
          <a:solidFill>
            <a:srgbClr val="FFFFFF"/>
          </a:solidFill>
          <a:ln w="3810">
            <a:solidFill>
              <a:srgbClr val="A899C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5240">
            <a:solidFill>
              <a:srgbClr val="6C5B9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411480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正弦波（单一频率）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297680" y="1554480"/>
            <a:ext cx="3474720" cy="2743200"/>
          </a:xfrm>
          <a:prstGeom prst="roundRect">
            <a:avLst>
              <a:gd name="adj" fmla="val 5000"/>
            </a:avLst>
          </a:prstGeom>
          <a:solidFill>
            <a:srgbClr val="F5F0FF"/>
          </a:solidFill>
          <a:ln w="12700">
            <a:solidFill>
              <a:srgbClr val="A899C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80560" y="16459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钢琴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754880" y="2286000"/>
            <a:ext cx="301752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99999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02352" y="2286000"/>
            <a:ext cx="301752" cy="640080"/>
          </a:xfrm>
          <a:prstGeom prst="rect">
            <a:avLst/>
          </a:prstGeom>
          <a:solidFill>
            <a:srgbClr val="333333"/>
          </a:solidFill>
          <a:ln w="3810">
            <a:solidFill>
              <a:srgbClr val="99999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49824" y="2286000"/>
            <a:ext cx="301752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99999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797296" y="2286000"/>
            <a:ext cx="301752" cy="640080"/>
          </a:xfrm>
          <a:prstGeom prst="rect">
            <a:avLst/>
          </a:prstGeom>
          <a:solidFill>
            <a:srgbClr val="333333"/>
          </a:solidFill>
          <a:ln w="3810">
            <a:solidFill>
              <a:srgbClr val="99999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144768" y="2286000"/>
            <a:ext cx="301752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99999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92240" y="2286000"/>
            <a:ext cx="301752" cy="640080"/>
          </a:xfrm>
          <a:prstGeom prst="rect">
            <a:avLst/>
          </a:prstGeom>
          <a:solidFill>
            <a:srgbClr val="333333"/>
          </a:solidFill>
          <a:ln w="3810">
            <a:solidFill>
              <a:srgbClr val="99999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839712" y="2286000"/>
            <a:ext cx="301752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99999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187184" y="2286000"/>
            <a:ext cx="301752" cy="640080"/>
          </a:xfrm>
          <a:prstGeom prst="rect">
            <a:avLst/>
          </a:prstGeom>
          <a:solidFill>
            <a:srgbClr val="333333"/>
          </a:solidFill>
          <a:ln w="3810">
            <a:solidFill>
              <a:srgbClr val="99999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72000" y="3154680"/>
            <a:ext cx="2926080" cy="914400"/>
          </a:xfrm>
          <a:prstGeom prst="rect">
            <a:avLst/>
          </a:prstGeom>
          <a:solidFill>
            <a:srgbClr val="FFFFFF"/>
          </a:solidFill>
          <a:ln w="3810">
            <a:solidFill>
              <a:srgbClr val="A899C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5240">
            <a:solidFill>
              <a:srgbClr val="8B7BA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80560" y="411480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复杂波形（多谐波）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138160" y="1554480"/>
            <a:ext cx="3474720" cy="2743200"/>
          </a:xfrm>
          <a:prstGeom prst="roundRect">
            <a:avLst>
              <a:gd name="adj" fmla="val 5000"/>
            </a:avLst>
          </a:prstGeom>
          <a:solidFill>
            <a:srgbClr val="F5F0FF"/>
          </a:solidFill>
          <a:ln w="12700">
            <a:solidFill>
              <a:srgbClr val="A899C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321040" y="16459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小提琴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9052560" y="2103120"/>
            <a:ext cx="1463040" cy="640080"/>
          </a:xfrm>
          <a:prstGeom prst="ellipse">
            <a:avLst/>
          </a:prstGeom>
          <a:solidFill>
            <a:srgbClr val="CD853F"/>
          </a:solidFill>
          <a:ln/>
        </p:spPr>
      </p:sp>
      <p:sp>
        <p:nvSpPr>
          <p:cNvPr id="31" name="Shape 29"/>
          <p:cNvSpPr/>
          <p:nvPr/>
        </p:nvSpPr>
        <p:spPr>
          <a:xfrm>
            <a:off x="9692640" y="1920240"/>
            <a:ext cx="73152" cy="1005840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32" name="Shape 30"/>
          <p:cNvSpPr/>
          <p:nvPr/>
        </p:nvSpPr>
        <p:spPr>
          <a:xfrm>
            <a:off x="9692640" y="2331720"/>
            <a:ext cx="73152" cy="274320"/>
          </a:xfrm>
          <a:prstGeom prst="rect">
            <a:avLst/>
          </a:prstGeom>
          <a:solidFill>
            <a:srgbClr val="666666"/>
          </a:solidFill>
          <a:ln/>
        </p:spPr>
      </p:sp>
      <p:sp>
        <p:nvSpPr>
          <p:cNvPr id="33" name="Shape 31"/>
          <p:cNvSpPr/>
          <p:nvPr/>
        </p:nvSpPr>
        <p:spPr>
          <a:xfrm>
            <a:off x="8412480" y="3154680"/>
            <a:ext cx="2926080" cy="914400"/>
          </a:xfrm>
          <a:prstGeom prst="rect">
            <a:avLst/>
          </a:prstGeom>
          <a:solidFill>
            <a:srgbClr val="FFFFFF"/>
          </a:solidFill>
          <a:ln w="3810">
            <a:solidFill>
              <a:srgbClr val="A899C7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5240">
            <a:solidFill>
              <a:srgbClr val="F0A86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321040" y="411480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不同复杂波形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57200" y="4526280"/>
            <a:ext cx="11247120" cy="777240"/>
          </a:xfrm>
          <a:prstGeom prst="roundRect">
            <a:avLst>
              <a:gd name="adj" fmla="val 11765"/>
            </a:avLst>
          </a:prstGeom>
          <a:solidFill>
            <a:srgbClr val="FFF3E6"/>
          </a:solidFill>
          <a:ln w="19050">
            <a:solidFill>
              <a:srgbClr val="F0A86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0080" y="45720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生活应用：</a:t>
            </a:r>
            <a:pPr indent="0" marL="0">
              <a:buNone/>
            </a:pPr>
            <a:r>
              <a:rPr lang="en-US" sz="1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为什么我们能"听声辨人"？
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因为每个人的声带结构不同，发出的声音音色不同。即使音调和响度相同，我们也能通过音色区分不同的人。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0" y="64008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 / 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三大特性对比表</a:t>
            </a:r>
            <a:endParaRPr lang="en-US" sz="24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14400"/>
          <a:ext cx="112471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286000"/>
                <a:gridCol w="2286000"/>
                <a:gridCol w="2286000"/>
                <a:gridCol w="301752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特性</a:t>
                      </a:r>
                      <a:endParaRPr lang="en-US" sz="14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决定因素</a:t>
                      </a:r>
                      <a:endParaRPr lang="en-US" sz="14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物理量</a:t>
                      </a:r>
                      <a:endParaRPr lang="en-US" sz="14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相关描述</a:t>
                      </a:r>
                      <a:endParaRPr lang="en-US" sz="14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生活例子</a:t>
                      </a:r>
                      <a:endParaRPr lang="en-US" sz="14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6C5B9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音调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振动频率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频率 (Hz)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高 / 低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女高音、蚊子声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6C5B9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响度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振动幅度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振幅 / 分贝(dB)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大/小、强/弱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距离越近越响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6C5B9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音色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材料与结构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波形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不同发声体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听声辨人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99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914400"/>
            <a:ext cx="11247120" cy="5029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6" name="Text 3"/>
          <p:cNvSpPr/>
          <p:nvPr/>
        </p:nvSpPr>
        <p:spPr>
          <a:xfrm>
            <a:off x="457200" y="96012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特性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828800" y="96012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决定因素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114800" y="96012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物理量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0" y="96012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相关描述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8686800" y="96012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生活例子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57200" y="32004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A305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易混概念辨析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457200" y="3657600"/>
            <a:ext cx="5303520" cy="640080"/>
          </a:xfrm>
          <a:prstGeom prst="roundRect">
            <a:avLst>
              <a:gd name="adj" fmla="val 11429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703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音调 vs 响度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40080" y="397764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音调是"高低"，响度是"大小"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57200" y="4434840"/>
            <a:ext cx="5303520" cy="640080"/>
          </a:xfrm>
          <a:prstGeom prst="roundRect">
            <a:avLst>
              <a:gd name="adj" fmla="val 11429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0080" y="448056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 vs 振幅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40080" y="475488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频率决定音调，振幅决定响度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457200" y="5212080"/>
            <a:ext cx="5303520" cy="640080"/>
          </a:xfrm>
          <a:prstGeom prst="roundRect">
            <a:avLst>
              <a:gd name="adj" fmla="val 11429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5257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音色 vs 音调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40080" y="553212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音色是"身份"，音调是"高低"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217920" y="3200400"/>
            <a:ext cx="5486400" cy="2743200"/>
          </a:xfrm>
          <a:prstGeom prst="roundRect">
            <a:avLst>
              <a:gd name="adj" fmla="val 3333"/>
            </a:avLst>
          </a:prstGeom>
          <a:solidFill>
            <a:srgbClr val="FFF3E6"/>
          </a:solidFill>
          <a:ln w="19050">
            <a:solidFill>
              <a:srgbClr val="F0A86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400800" y="32918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记忆口诀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400800" y="3749040"/>
            <a:ext cx="51206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音调看频率 → 高或低
</a:t>
            </a:r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响度看振幅 → 大或小
</a:t>
            </a:r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音色看波形 → 辨不同
</a:t>
            </a:r>
            <a:pPr indent="0" marL="0">
              <a:lnSpc>
                <a:spcPct val="180000"/>
              </a:lnSpc>
              <a:buNone/>
            </a:pPr>
            <a:r>
              <a:rPr lang="en-US" sz="14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三者独立、互不混淆！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0" y="64008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/ 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波形图综合分析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5669280" cy="1417320"/>
          </a:xfrm>
          <a:prstGeom prst="roundRect">
            <a:avLst>
              <a:gd name="adj" fmla="val 5161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86868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组1：同音调、不同响度（同频率、不同振幅）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508760"/>
            <a:ext cx="237744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6C5B9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200400" y="1508760"/>
            <a:ext cx="237744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dash"/>
          </a:ln>
        </p:spPr>
      </p:sp>
      <p:sp>
        <p:nvSpPr>
          <p:cNvPr id="9" name="Shape 7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F0A86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87452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频率相同，振幅不同 → 响度不同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217920" y="822960"/>
            <a:ext cx="5669280" cy="1417320"/>
          </a:xfrm>
          <a:prstGeom prst="roundRect">
            <a:avLst>
              <a:gd name="adj" fmla="val 5161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0" y="86868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组2：同响度、不同音调（同振幅、不同频率）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492240" y="1508760"/>
            <a:ext cx="237744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6C5B9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144000" y="1508760"/>
            <a:ext cx="237744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F0A86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187452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振幅相同，频率不同 → 音调不同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74320" y="2423160"/>
            <a:ext cx="5669280" cy="1417320"/>
          </a:xfrm>
          <a:prstGeom prst="roundRect">
            <a:avLst>
              <a:gd name="adj" fmla="val 5161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46888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组3：同音调同响度、不同音色（波形形状不同）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3108960"/>
            <a:ext cx="237744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6C5B9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200400" y="3108960"/>
            <a:ext cx="237744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F0A86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347472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频率和振幅相同，波形形状不同 → 音色不同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217920" y="2423160"/>
            <a:ext cx="5669280" cy="1417320"/>
          </a:xfrm>
          <a:prstGeom prst="roundRect">
            <a:avLst>
              <a:gd name="adj" fmla="val 5161"/>
            </a:avLst>
          </a:prstGeom>
          <a:solidFill>
            <a:srgbClr val="F5F0FF"/>
          </a:solidFill>
          <a:ln w="6350">
            <a:solidFill>
              <a:srgbClr val="A899C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0" y="246888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组4：高音调大响度 vs 低音调小响度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492240" y="3108960"/>
            <a:ext cx="237744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6C5B9E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144000" y="3108960"/>
            <a:ext cx="2377440" cy="0"/>
          </a:xfrm>
          <a:prstGeom prst="line">
            <a:avLst/>
          </a:prstGeom>
          <a:noFill/>
          <a:ln w="6350">
            <a:solidFill>
              <a:srgbClr val="CCCCCC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noFill/>
          <a:ln w="19050">
            <a:solidFill>
              <a:srgbClr val="F0A86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92240" y="347472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频率和振幅都不同 → 音调和响度都不同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57200" y="4023360"/>
            <a:ext cx="11247120" cy="1188720"/>
          </a:xfrm>
          <a:prstGeom prst="roundRect">
            <a:avLst>
              <a:gd name="adj" fmla="val 7692"/>
            </a:avLst>
          </a:prstGeom>
          <a:solidFill>
            <a:srgbClr val="FFF3E6"/>
          </a:solidFill>
          <a:ln w="19050">
            <a:solidFill>
              <a:srgbClr val="F0A86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" y="411480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5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波形图判读口诀
</a:t>
            </a:r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看疏密 → 判音调（密=高，疏=低）
</a:t>
            </a:r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看高低 → 判响度（高=大，低=小）
</a:t>
            </a:r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看形状 → 判音色（光滑正弦波=纯音，复杂=不同乐器）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0" y="64008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/ 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3566160" cy="3840480"/>
          </a:xfrm>
          <a:prstGeom prst="roundRect">
            <a:avLst>
              <a:gd name="adj" fmla="val 3846"/>
            </a:avLst>
          </a:prstGeom>
          <a:solidFill>
            <a:srgbClr val="F5F0FF"/>
          </a:solidFill>
          <a:ln w="25400">
            <a:solidFill>
              <a:srgbClr val="6C5B9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914400"/>
            <a:ext cx="3566160" cy="640080"/>
          </a:xfrm>
          <a:prstGeom prst="roundRect">
            <a:avLst>
              <a:gd name="adj" fmla="val 21429"/>
            </a:avLst>
          </a:prstGeom>
          <a:solidFill>
            <a:srgbClr val="6C5B9E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417320"/>
            <a:ext cx="3566160" cy="13716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96012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音调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1737360"/>
            <a:ext cx="30175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决定因素：振动频率 (f)</a:t>
            </a:r>
            <a:endParaRPr lang="en-US" sz="13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f↑ → 音调↑（变高）</a:t>
            </a:r>
            <a:endParaRPr lang="en-US" sz="13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f↓ → 音调↓（变低）</a:t>
            </a:r>
            <a:endParaRPr lang="en-US" sz="13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波形特征：疏密变化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97680" y="914400"/>
            <a:ext cx="3566160" cy="3840480"/>
          </a:xfrm>
          <a:prstGeom prst="roundRect">
            <a:avLst>
              <a:gd name="adj" fmla="val 3846"/>
            </a:avLst>
          </a:prstGeom>
          <a:solidFill>
            <a:srgbClr val="F5F0FF"/>
          </a:solidFill>
          <a:ln w="25400">
            <a:solidFill>
              <a:srgbClr val="8B7BA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97680" y="914400"/>
            <a:ext cx="3566160" cy="640080"/>
          </a:xfrm>
          <a:prstGeom prst="roundRect">
            <a:avLst>
              <a:gd name="adj" fmla="val 21429"/>
            </a:avLst>
          </a:prstGeom>
          <a:solidFill>
            <a:srgbClr val="8B7BAF"/>
          </a:solidFill>
          <a:ln/>
        </p:spPr>
      </p:sp>
      <p:sp>
        <p:nvSpPr>
          <p:cNvPr id="11" name="Shape 9"/>
          <p:cNvSpPr/>
          <p:nvPr/>
        </p:nvSpPr>
        <p:spPr>
          <a:xfrm>
            <a:off x="4297680" y="1417320"/>
            <a:ext cx="3566160" cy="137160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12" name="Text 10"/>
          <p:cNvSpPr/>
          <p:nvPr/>
        </p:nvSpPr>
        <p:spPr>
          <a:xfrm>
            <a:off x="4297680" y="96012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响度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72000" y="1737360"/>
            <a:ext cx="30175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决定因素：振动幅度</a:t>
            </a:r>
            <a:endParaRPr lang="en-US" sz="13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振幅↑ → 响度↑（变大）</a:t>
            </a:r>
            <a:endParaRPr lang="en-US" sz="13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距离↓ → 响度↑</a:t>
            </a:r>
            <a:endParaRPr lang="en-US" sz="13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波形特征：高低变化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138160" y="914400"/>
            <a:ext cx="3566160" cy="3840480"/>
          </a:xfrm>
          <a:prstGeom prst="roundRect">
            <a:avLst>
              <a:gd name="adj" fmla="val 3846"/>
            </a:avLst>
          </a:prstGeom>
          <a:solidFill>
            <a:srgbClr val="F5F0FF"/>
          </a:solidFill>
          <a:ln w="25400">
            <a:solidFill>
              <a:srgbClr val="F0A86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38160" y="914400"/>
            <a:ext cx="3566160" cy="640080"/>
          </a:xfrm>
          <a:prstGeom prst="roundRect">
            <a:avLst>
              <a:gd name="adj" fmla="val 21429"/>
            </a:avLst>
          </a:prstGeom>
          <a:solidFill>
            <a:srgbClr val="F0A860"/>
          </a:solidFill>
          <a:ln/>
        </p:spPr>
      </p:sp>
      <p:sp>
        <p:nvSpPr>
          <p:cNvPr id="16" name="Shape 14"/>
          <p:cNvSpPr/>
          <p:nvPr/>
        </p:nvSpPr>
        <p:spPr>
          <a:xfrm>
            <a:off x="8138160" y="1417320"/>
            <a:ext cx="3566160" cy="137160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17" name="Text 15"/>
          <p:cNvSpPr/>
          <p:nvPr/>
        </p:nvSpPr>
        <p:spPr>
          <a:xfrm>
            <a:off x="8138160" y="96012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音色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412480" y="1737360"/>
            <a:ext cx="30175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决定因素：材料与结构</a:t>
            </a:r>
            <a:endParaRPr lang="en-US" sz="13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不同发声体 → 不同波形</a:t>
            </a:r>
            <a:endParaRPr lang="en-US" sz="13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不同音色</a:t>
            </a:r>
            <a:endParaRPr lang="en-US" sz="13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听声辨人的依据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5029200"/>
            <a:ext cx="11247120" cy="731520"/>
          </a:xfrm>
          <a:prstGeom prst="roundRect">
            <a:avLst>
              <a:gd name="adj" fmla="val 12500"/>
            </a:avLst>
          </a:prstGeom>
          <a:solidFill>
            <a:srgbClr val="F0EDF7"/>
          </a:solidFill>
          <a:ln w="12700">
            <a:solidFill>
              <a:srgbClr val="A899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512064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声音的三大特性相互独立：音调≠响度≠音色，从不同角度描述声音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0" y="64008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 / 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11612880" cy="1005840"/>
          </a:xfrm>
          <a:prstGeom prst="rect">
            <a:avLst/>
          </a:prstGeom>
          <a:solidFill>
            <a:srgbClr val="F5F0FF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822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男低音独唱时女高音轻声伴唱，'低'和'高'指什么？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09728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音调  B. 响度  C. 音色  D. 振幅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686800" y="914400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E8F5E9"/>
          </a:solidFill>
          <a:ln w="12700">
            <a:solidFill>
              <a:srgbClr val="66BB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0" y="9144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7D3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答案：A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784080" y="91440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低音、高音指的是声音的高低，即音调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1874520"/>
            <a:ext cx="11612880" cy="1005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192024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'震耳欲聋'指声音的什么特性？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219456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音调  B. 响度  C. 音色  D. 频率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686800" y="2011680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E8F5E9"/>
          </a:solidFill>
          <a:ln w="12700">
            <a:solidFill>
              <a:srgbClr val="66BB6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0" y="20116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7D3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784080" y="201168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震耳欲聋形容声音大，即响度大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2971800"/>
            <a:ext cx="11612880" cy="1005840"/>
          </a:xfrm>
          <a:prstGeom prst="rect">
            <a:avLst/>
          </a:prstGeom>
          <a:solidFill>
            <a:srgbClr val="F5F0FF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301752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'闻其声知其人'依据什么？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32918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音调  B. 响度  C. 音色  D. 声速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686800" y="3108960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E8F5E9"/>
          </a:solidFill>
          <a:ln w="12700">
            <a:solidFill>
              <a:srgbClr val="66BB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86800" y="31089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7D3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0" y="310896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听声音辨别是谁，依据的是不同人的音色不同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74320" y="4069080"/>
            <a:ext cx="11612880" cy="1005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457200" y="411480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用大小不同的力敲同一音叉，改变什么？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43891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音调  B. 响度  C. 音色  D. 频率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686800" y="4206240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E8F5E9"/>
          </a:solidFill>
          <a:ln w="12700">
            <a:solidFill>
              <a:srgbClr val="66BB6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0" y="420624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7D3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0" y="42062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力的大小改变振幅，振幅改变响度；同一音叉频率不变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274320" y="5166360"/>
            <a:ext cx="11612880" cy="1005840"/>
          </a:xfrm>
          <a:prstGeom prst="rect">
            <a:avLst/>
          </a:prstGeom>
          <a:solidFill>
            <a:srgbClr val="F5F0FF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" y="521208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医生用听诊器听心跳，主要是为了？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57200" y="54864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增大响度  B. 改变音调  C. 改变音色  D. 改变频率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8686800" y="5303520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E8F5E9"/>
          </a:solidFill>
          <a:ln w="12700">
            <a:solidFill>
              <a:srgbClr val="66BB6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686800" y="530352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7D3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答案：A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0" y="530352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听诊器能减小声音分散，使听到的声音响度增大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0" y="64008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 / 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2026-08-01T06:21:09Z</dcterms:created>
  <dcterms:modified xsi:type="dcterms:W3CDTF">2026-08-01T06:21:09Z</dcterms:modified>
</cp:coreProperties>
</file>