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6C5B9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371600"/>
            <a:ext cx="10058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0">
                <a:solidFill>
                  <a:srgbClr val="DDD5F0"/>
                </a:solidFill>
              </a:defRPr>
            </a:pPr>
            <a:r>
              <a:t>第一章 · 声现象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2286000"/>
            <a:ext cx="100584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400" b="1">
                <a:solidFill>
                  <a:srgbClr val="FFFFFF"/>
                </a:solidFill>
              </a:defRPr>
            </a:pPr>
            <a:r>
              <a:t>1.1 声音是什么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384048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CCC0E8"/>
                </a:solidFill>
              </a:defRPr>
            </a:pPr>
            <a:r>
              <a:t>苏科版八年级上册物理 · 预习课件（v3完整版）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502920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BBAEDD"/>
                </a:solidFill>
              </a:defRPr>
            </a:pPr>
            <a:r>
              <a:t>🎯 5个��验探索 · 24个教材活动全覆盖 · 先做后学模式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DF6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48640" tIns="91440"/>
          <a:lstStyle/>
          <a:p>
            <a:pPr algn="ctr">
              <a:defRPr sz="2600" b="1">
                <a:solidFill>
                  <a:srgbClr val="FFFFFF"/>
                </a:solidFill>
              </a:defRPr>
            </a:pPr>
            <a:r>
              <a:t>📝 本章知识小结</a:t>
            </a:r>
          </a:p>
          <a:p>
            <a:pPr>
              <a:defRPr sz="1400">
                <a:solidFill>
                  <a:srgbClr val="DDD5F0"/>
                </a:solidFill>
              </a:defRPr>
            </a:pPr>
            <a:r>
              <a:t>1.1 声音是什么 · 五大核心知识点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371600"/>
            <a:ext cx="2011680" cy="4114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28600" tIns="109728"/>
          <a:lstStyle/>
          <a:p>
            <a:pPr algn="ctr">
              <a:defRPr sz="1700" b="1">
                <a:solidFill>
                  <a:srgbClr val="6C5B9E"/>
                </a:solidFill>
              </a:defRPr>
            </a:pPr>
            <a:r>
              <a:t>🔊 声音的产生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声音由物体振动产生</a:t>
            </a:r>
            <a:br/>
            <a:r>
              <a:t>正在发声的物体叫声源</a:t>
            </a:r>
            <a:br/>
            <a:r>
              <a:t>固体/液体/气体都能成为声源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1371600"/>
            <a:ext cx="45720" cy="411480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2926080" y="1371600"/>
            <a:ext cx="2011680" cy="4114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28600" tIns="109728"/>
          <a:lstStyle/>
          <a:p>
            <a:pPr algn="ctr">
              <a:defRPr sz="1700" b="1">
                <a:solidFill>
                  <a:srgbClr val="6C5B9E"/>
                </a:solidFill>
              </a:defRPr>
            </a:pPr>
            <a:r>
              <a:t>🌊 声波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声音以声波形式传播</a:t>
            </a:r>
            <a:br/>
            <a:r>
              <a:t>类比：水波/绳波/弹簧波</a:t>
            </a:r>
            <a:br/>
            <a:r>
              <a:t>疏密相间的波动→传入人耳</a:t>
            </a:r>
          </a:p>
        </p:txBody>
      </p:sp>
      <p:sp>
        <p:nvSpPr>
          <p:cNvPr id="6" name="Rectangle 5"/>
          <p:cNvSpPr/>
          <p:nvPr/>
        </p:nvSpPr>
        <p:spPr>
          <a:xfrm>
            <a:off x="2926080" y="1371600"/>
            <a:ext cx="45720" cy="411480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120640" y="1371600"/>
            <a:ext cx="2011680" cy="4114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28600" tIns="109728"/>
          <a:lstStyle/>
          <a:p>
            <a:pPr algn="ctr">
              <a:defRPr sz="1700" b="1">
                <a:solidFill>
                  <a:srgbClr val="6C5B9E"/>
                </a:solidFill>
              </a:defRPr>
            </a:pPr>
            <a:r>
              <a:t>📡 传声介质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可在固体/液体/气体中传播</a:t>
            </a:r>
            <a:br/>
            <a:r>
              <a:t>真空不能传声</a:t>
            </a:r>
            <a:br/>
            <a:r>
              <a:t>固体传声效果最好</a:t>
            </a:r>
          </a:p>
        </p:txBody>
      </p:sp>
      <p:sp>
        <p:nvSpPr>
          <p:cNvPr id="8" name="Rectangle 7"/>
          <p:cNvSpPr/>
          <p:nvPr/>
        </p:nvSpPr>
        <p:spPr>
          <a:xfrm>
            <a:off x="5120640" y="1371600"/>
            <a:ext cx="45720" cy="411480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315199" y="1371600"/>
            <a:ext cx="2011680" cy="4114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28600" tIns="109728"/>
          <a:lstStyle/>
          <a:p>
            <a:pPr algn="ctr">
              <a:defRPr sz="1700" b="1">
                <a:solidFill>
                  <a:srgbClr val="6C5B9E"/>
                </a:solidFill>
              </a:defRPr>
            </a:pPr>
            <a:r>
              <a:t>🎯 回声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声音遇到障碍物反射</a:t>
            </a:r>
            <a:br/>
            <a:r>
              <a:t>距离=声速×时间÷2</a:t>
            </a:r>
            <a:br/>
            <a:r>
              <a:t>天坛回音壁·莺莺塔</a:t>
            </a:r>
          </a:p>
        </p:txBody>
      </p:sp>
      <p:sp>
        <p:nvSpPr>
          <p:cNvPr id="10" name="Rectangle 9"/>
          <p:cNvSpPr/>
          <p:nvPr/>
        </p:nvSpPr>
        <p:spPr>
          <a:xfrm>
            <a:off x="7315199" y="1371600"/>
            <a:ext cx="45720" cy="411480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9509760" y="1371600"/>
            <a:ext cx="2011680" cy="4114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28600" tIns="109728"/>
          <a:lstStyle/>
          <a:p>
            <a:pPr algn="ctr">
              <a:defRPr sz="1700" b="1">
                <a:solidFill>
                  <a:srgbClr val="6C5B9E"/>
                </a:solidFill>
              </a:defRPr>
            </a:pPr>
            <a:r>
              <a:t>⚡ 声速与声能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V固&gt;V液&gt;V气</a:t>
            </a:r>
            <a:br/>
            <a:r>
              <a:t>15℃空气中340m/s</a:t>
            </a:r>
            <a:br/>
            <a:r>
              <a:t>声音具有能量</a:t>
            </a:r>
          </a:p>
        </p:txBody>
      </p:sp>
      <p:sp>
        <p:nvSpPr>
          <p:cNvPr id="12" name="Rectangle 11"/>
          <p:cNvSpPr/>
          <p:nvPr/>
        </p:nvSpPr>
        <p:spPr>
          <a:xfrm>
            <a:off x="9509760" y="1371600"/>
            <a:ext cx="45720" cy="411480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DF6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48640" tIns="91440"/>
          <a:lstStyle/>
          <a:p>
            <a:pPr algn="ctr">
              <a:defRPr sz="2600" b="1">
                <a:solidFill>
                  <a:srgbClr val="FFFFFF"/>
                </a:solidFill>
              </a:defRPr>
            </a:pPr>
            <a:r>
              <a:t>✏️ 小试牛刀（1/2）</a:t>
            </a:r>
          </a:p>
          <a:p>
            <a:pPr>
              <a:defRPr sz="1400">
                <a:solidFill>
                  <a:srgbClr val="DDD5F0"/>
                </a:solidFill>
              </a:defRPr>
            </a:pPr>
            <a:r>
              <a:t>巩固练习 · 基础组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3716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3A2F4B"/>
                </a:solidFill>
              </a:defRPr>
            </a:pPr>
            <a:r>
              <a:t>1. 声音是由什么产生的？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71600" y="18288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3A2F4B"/>
                </a:solidFill>
              </a:defRPr>
            </a:pPr>
            <a:r>
              <a:t>A. 碰撞  B. 振动✓  C. 摩擦  D. 燃烧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01752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3A2F4B"/>
                </a:solidFill>
              </a:defRPr>
            </a:pPr>
            <a:r>
              <a:t>2. 下面哪个说法正确？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347472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3A2F4B"/>
                </a:solidFill>
              </a:defRPr>
            </a:pPr>
            <a:r>
              <a:t>A. 真空能传声  B. 固体不能传声</a:t>
            </a:r>
            <a:br/>
            <a:r>
              <a:t>C. 真空不能传声✓  D. 只有气体传声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466344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3A2F4B"/>
                </a:solidFill>
              </a:defRPr>
            </a:pPr>
            <a:r>
              <a:t>3. 声音在哪种物质中传播最快？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512064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3A2F4B"/>
                </a:solidFill>
              </a:defRPr>
            </a:pPr>
            <a:r>
              <a:t>A. 空气  B. 水  C. 钢铁✓  D. 真空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DF6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48640" tIns="91440"/>
          <a:lstStyle/>
          <a:p>
            <a:pPr algn="ctr">
              <a:defRPr sz="2600" b="1">
                <a:solidFill>
                  <a:srgbClr val="FFFFFF"/>
                </a:solidFill>
              </a:defRPr>
            </a:pPr>
            <a:r>
              <a:t>✏️ 小试牛刀（2/2）</a:t>
            </a:r>
          </a:p>
          <a:p>
            <a:pPr>
              <a:defRPr sz="1400">
                <a:solidFill>
                  <a:srgbClr val="DDD5F0"/>
                </a:solidFill>
              </a:defRPr>
            </a:pPr>
            <a:r>
              <a:t>继续挑战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3716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3A2F4B"/>
                </a:solidFill>
              </a:defRPr>
            </a:pPr>
            <a:r>
              <a:t>4. 下面哪个是声源？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71600" y="18288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3A2F4B"/>
                </a:solidFill>
              </a:defRPr>
            </a:pPr>
            <a:r>
              <a:t>A. 安静放着的吉他  B. 正在发声的手机✓</a:t>
            </a:r>
            <a:br/>
            <a:r>
              <a:t>C. 桌上的课本  D. 关掉的电视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01752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3A2F4B"/>
                </a:solidFill>
              </a:defRPr>
            </a:pPr>
            <a:r>
              <a:t>5. 先看到闪电后听到雷声的原因是？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347472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3A2F4B"/>
                </a:solidFill>
              </a:defRPr>
            </a:pPr>
            <a:r>
              <a:t>A. 闪电比雷早发生  B. 光比声音传得快✓</a:t>
            </a:r>
            <a:br/>
            <a:r>
              <a:t>C. 雷声太远了  D. 耳朵不够灵敏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466344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3A2F4B"/>
                </a:solidFill>
              </a:defRPr>
            </a:pPr>
            <a:r>
              <a:t>6. 天坛回音壁利用了什么原理？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512064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3A2F4B"/>
                </a:solidFill>
              </a:defRPr>
            </a:pPr>
            <a:r>
              <a:t>A. 声音的振动  B. 声音的反射（回声）✓</a:t>
            </a:r>
            <a:br/>
            <a:r>
              <a:t>C. 声音的速度  D. 声音的能量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594360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0">
                <a:solidFill>
                  <a:srgbClr val="999999"/>
                </a:solidFill>
              </a:defRPr>
            </a:pPr>
            <a:r>
              <a:t>💡 每题都配有解析，教师可根据学生作答情况针对性讲解。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DF6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48640" tIns="91440"/>
          <a:lstStyle/>
          <a:p>
            <a:pPr algn="ctr">
              <a:defRPr sz="2600" b="1">
                <a:solidFill>
                  <a:srgbClr val="FFFFFF"/>
                </a:solidFill>
              </a:defRPr>
            </a:pPr>
            <a:r>
              <a:t>🏠 课后探索活动</a:t>
            </a:r>
          </a:p>
          <a:p>
            <a:pPr>
              <a:defRPr sz="1400">
                <a:solidFill>
                  <a:srgbClr val="DDD5F0"/>
                </a:solidFill>
              </a:defRPr>
            </a:pPr>
            <a:r>
              <a:t>巩固与拓展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645920"/>
            <a:ext cx="3200400" cy="36576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28600" tIns="109728"/>
          <a:lstStyle/>
          <a:p>
            <a:pPr algn="ctr">
              <a:defRPr sz="1700" b="1">
                <a:solidFill>
                  <a:srgbClr val="6C5B9E"/>
                </a:solidFill>
              </a:defRPr>
            </a:pPr>
            <a:r>
              <a:t>📞 土电话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两个纸杯+一根棉线</a:t>
            </a:r>
            <a:br/>
            <a:r>
              <a:t>拉紧线→通话效果好</a:t>
            </a:r>
            <a:br/>
            <a:r>
              <a:t>换不同材质的线比较</a:t>
            </a:r>
            <a:br/>
            <a:r>
              <a:t>试试三人通话？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645920"/>
            <a:ext cx="45720" cy="3657600"/>
          </a:xfrm>
          <a:prstGeom prst="rect">
            <a:avLst/>
          </a:prstGeom>
          <a:solidFill>
            <a:srgbClr val="F0A8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4389120" y="1645920"/>
            <a:ext cx="3200400" cy="36576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28600" tIns="109728"/>
          <a:lstStyle/>
          <a:p>
            <a:pPr algn="ctr">
              <a:defRPr sz="1700" b="1">
                <a:solidFill>
                  <a:srgbClr val="6C5B9E"/>
                </a:solidFill>
              </a:defRPr>
            </a:pPr>
            <a:r>
              <a:t>🔦 声→光实验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圆筒+橡皮膜+平面镜</a:t>
            </a:r>
            <a:br/>
            <a:r>
              <a:t>+激光笔+光屏</a:t>
            </a:r>
            <a:br/>
            <a:r>
              <a:t>对着圆筒发声→光点跳动</a:t>
            </a:r>
            <a:br/>
            <a:r>
              <a:t>验证声音具有能量</a:t>
            </a:r>
          </a:p>
        </p:txBody>
      </p:sp>
      <p:sp>
        <p:nvSpPr>
          <p:cNvPr id="6" name="Rectangle 5"/>
          <p:cNvSpPr/>
          <p:nvPr/>
        </p:nvSpPr>
        <p:spPr>
          <a:xfrm>
            <a:off x="4389120" y="1645920"/>
            <a:ext cx="45720" cy="3657600"/>
          </a:xfrm>
          <a:prstGeom prst="rect">
            <a:avLst/>
          </a:prstGeom>
          <a:solidFill>
            <a:srgbClr val="F0A8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7863840" y="1645920"/>
            <a:ext cx="3200400" cy="36576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28600" tIns="109728"/>
          <a:lstStyle/>
          <a:p>
            <a:pPr algn="ctr">
              <a:defRPr sz="1700" b="1">
                <a:solidFill>
                  <a:srgbClr val="6C5B9E"/>
                </a:solidFill>
              </a:defRPr>
            </a:pPr>
            <a:r>
              <a:t>📖 阅读拓展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阅读教材第16页</a:t>
            </a:r>
            <a:br/>
            <a:r>
              <a:t>「中国古代的回声建筑」</a:t>
            </a:r>
            <a:br/>
            <a:r>
              <a:t>天坛·莺莺塔·回声原理</a:t>
            </a:r>
            <a:br/>
            <a:r>
              <a:t>探索声音的更多奥秘</a:t>
            </a:r>
          </a:p>
        </p:txBody>
      </p:sp>
      <p:sp>
        <p:nvSpPr>
          <p:cNvPr id="8" name="Rectangle 7"/>
          <p:cNvSpPr/>
          <p:nvPr/>
        </p:nvSpPr>
        <p:spPr>
          <a:xfrm>
            <a:off x="7863840" y="1645920"/>
            <a:ext cx="45720" cy="3657600"/>
          </a:xfrm>
          <a:prstGeom prst="rect">
            <a:avLst/>
          </a:prstGeom>
          <a:solidFill>
            <a:srgbClr val="F0A8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14400" y="59436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0">
                <a:solidFill>
                  <a:srgbClr val="999999"/>
                </a:solidFill>
              </a:defRPr>
            </a:pPr>
            <a:r>
              <a:t>📌 安全提醒：居家实验请在家长陪同下进行，使用剪刀等工具时注意安全。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DF6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48640" tIns="91440"/>
          <a:lstStyle/>
          <a:p>
            <a:pPr algn="ctr">
              <a:defRPr sz="2600" b="1">
                <a:solidFill>
                  <a:srgbClr val="FFFFFF"/>
                </a:solidFill>
              </a:defRPr>
            </a:pPr>
            <a:r>
              <a:t>📋 教师备注</a:t>
            </a:r>
          </a:p>
          <a:p>
            <a:pPr>
              <a:defRPr sz="1400">
                <a:solidFill>
                  <a:srgbClr val="DDD5F0"/>
                </a:solidFill>
              </a:defRPr>
            </a:pPr>
            <a:r>
              <a:t>教学建议与女生关怀要点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1188720"/>
            <a:ext cx="96012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3A2F4B"/>
                </a:solidFill>
              </a:defRPr>
            </a:pPr>
            <a:r>
              <a:t>🎯 教学目标：声音由振动产生；声源概念；声波类比（水波/绳波/弹簧波）；三种介质传声；真空不能传声；声速；回声原理。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71600" y="1965960"/>
            <a:ext cx="96012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3A2F4B"/>
                </a:solidFill>
              </a:defRPr>
            </a:pPr>
            <a:r>
              <a:t>⚠️ 常见误区：①「声源」必须是正在发声的物体 ②「振动停止→发声停止」不等于声音立即消失（已发出的声音仍在传播）③ 回声≠回音（回音是连续反射）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2743200"/>
            <a:ext cx="96012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3A2F4B"/>
                </a:solidFill>
              </a:defRPr>
            </a:pPr>
            <a:r>
              <a:t>👧 女生关怀：避免「这很简单」「大家都知道」等表述；衣架传声实验是女生友好场景；土电话建议布置为亲子实验。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3520439"/>
            <a:ext cx="96012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3A2F4B"/>
                </a:solidFill>
              </a:defRPr>
            </a:pPr>
            <a:r>
              <a:t>💡 生活化引入建议：从「为什么KTV唱歌和浴室唱歌效果不一样？」引入回声概念；用「手机铃声」替代「闹钟」做真空实验更贴近学生。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4297680"/>
            <a:ext cx="96012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3A2F4B"/>
                </a:solidFill>
              </a:defRPr>
            </a:pPr>
            <a:r>
              <a:t>🔬 实验注意：真空抽气实验需提前检查抽气机；衣架实验可用钥匙串替代；手机水中传声务必扎紧袋口。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5074920"/>
            <a:ext cx="96012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3A2F4B"/>
                </a:solidFill>
              </a:defRPr>
            </a:pPr>
            <a:r>
              <a:t>📝 分层建议：基础薄弱学生只需掌握「振动→介质→声波→真空不能传声」四个核心点，声速和回声可放到第二课时。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DF6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48640" tIns="91440"/>
          <a:lstStyle/>
          <a:p>
            <a:pPr algn="ctr">
              <a:defRPr sz="2600" b="1">
                <a:solidFill>
                  <a:srgbClr val="FFFFFF"/>
                </a:solidFill>
              </a:defRPr>
            </a:pPr>
            <a:r>
              <a:t>🌟 引入：三个小体验</a:t>
            </a:r>
          </a:p>
          <a:p>
            <a:pPr>
              <a:defRPr sz="1400">
                <a:solidFill>
                  <a:srgbClr val="DDD5F0"/>
                </a:solidFill>
              </a:defRPr>
            </a:pPr>
            <a:r>
              <a:t>动手之前先感受</a:t>
            </a:r>
          </a:p>
        </p:txBody>
      </p:sp>
      <p:sp>
        <p:nvSpPr>
          <p:cNvPr id="3" name="Rectangle 2"/>
          <p:cNvSpPr/>
          <p:nvPr/>
        </p:nvSpPr>
        <p:spPr>
          <a:xfrm>
            <a:off x="1097280" y="1371600"/>
            <a:ext cx="32004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28600" tIns="109728"/>
          <a:lstStyle/>
          <a:p>
            <a:pPr algn="ctr">
              <a:defRPr sz="1700" b="1">
                <a:solidFill>
                  <a:srgbClr val="6C5B9E"/>
                </a:solidFill>
              </a:defRPr>
            </a:pPr>
            <a:r>
              <a:t>👂 听一听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闭上眼睛，周围有哪些声音？</a:t>
            </a:r>
          </a:p>
        </p:txBody>
      </p:sp>
      <p:sp>
        <p:nvSpPr>
          <p:cNvPr id="4" name="Rectangle 3"/>
          <p:cNvSpPr/>
          <p:nvPr/>
        </p:nvSpPr>
        <p:spPr>
          <a:xfrm>
            <a:off x="1097280" y="1371600"/>
            <a:ext cx="45720" cy="228600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4572000" y="1371600"/>
            <a:ext cx="32004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28600" tIns="109728"/>
          <a:lstStyle/>
          <a:p>
            <a:pPr algn="ctr">
              <a:defRPr sz="1700" b="1">
                <a:solidFill>
                  <a:srgbClr val="6C5B9E"/>
                </a:solidFill>
              </a:defRPr>
            </a:pPr>
            <a:r>
              <a:t>✋ 手指放喉部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说话时手指感受到振动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0" y="1371600"/>
            <a:ext cx="45720" cy="228600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8046719" y="1371600"/>
            <a:ext cx="32004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28600" tIns="109728"/>
          <a:lstStyle/>
          <a:p>
            <a:pPr algn="ctr">
              <a:defRPr sz="1700" b="1">
                <a:solidFill>
                  <a:srgbClr val="6C5B9E"/>
                </a:solidFill>
              </a:defRPr>
            </a:pPr>
            <a:r>
              <a:t>😊 音叉触面颊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发声音叉接触面颊有发麻感</a:t>
            </a:r>
          </a:p>
        </p:txBody>
      </p:sp>
      <p:sp>
        <p:nvSpPr>
          <p:cNvPr id="8" name="Rectangle 7"/>
          <p:cNvSpPr/>
          <p:nvPr/>
        </p:nvSpPr>
        <p:spPr>
          <a:xfrm>
            <a:off x="8046719" y="1371600"/>
            <a:ext cx="45720" cy="228600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14400" y="4114800"/>
            <a:ext cx="10058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3A2F4B"/>
                </a:solidFill>
              </a:defRPr>
            </a:pPr>
            <a:r>
              <a:t>💡 这三个小体验都指向同一个猜想：声音可能和振动有关。下面我们用实验来验证！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DF6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48640" tIns="91440"/>
          <a:lstStyle/>
          <a:p>
            <a:pPr algn="ctr">
              <a:defRPr sz="2600" b="1">
                <a:solidFill>
                  <a:srgbClr val="FFFFFF"/>
                </a:solidFill>
              </a:defRPr>
            </a:pPr>
            <a:r>
              <a:t>🔨 实验一：振动产生声音</a:t>
            </a:r>
          </a:p>
          <a:p>
            <a:pPr>
              <a:defRPr sz="1400">
                <a:solidFill>
                  <a:srgbClr val="DDD5F0"/>
                </a:solidFill>
              </a:defRPr>
            </a:pPr>
            <a:r>
              <a:t>敲击音叉 + 乒乓球放大振动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371600"/>
            <a:ext cx="5029200" cy="256032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28600" tIns="109728"/>
          <a:lstStyle/>
          <a:p>
            <a:pPr algn="ctr">
              <a:defRPr sz="1700" b="1">
                <a:solidFill>
                  <a:srgbClr val="6C5B9E"/>
                </a:solidFill>
              </a:defRPr>
            </a:pPr>
            <a:r>
              <a:t>🎯 实验操作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敲击音叉发声→靠近悬挂的乒乓球→小球被弹开</a:t>
            </a:r>
            <a:br/>
            <a:br/>
            <a:r>
              <a:t>• 音叉在振动（肉眼可见）</a:t>
            </a:r>
            <a:br/>
            <a:r>
              <a:t>• 乒乓球「放大」了微小振动</a:t>
            </a:r>
            <a:br/>
            <a:r>
              <a:t>• 振动停止→发声停止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371600"/>
            <a:ext cx="45720" cy="256032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6400800" y="1371600"/>
            <a:ext cx="5029200" cy="256032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28600" tIns="109728"/>
          <a:lstStyle/>
          <a:p>
            <a:pPr algn="ctr">
              <a:defRPr sz="1700" b="1">
                <a:solidFill>
                  <a:srgbClr val="6C5B9E"/>
                </a:solidFill>
              </a:defRPr>
            </a:pPr>
            <a:r>
              <a:t>🔍 更多证据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🐸 青蛙叫 → 下巴在振动</a:t>
            </a:r>
            <a:br/>
            <a:r>
              <a:t>🦟 蚊子飞 → 翅膀在振动</a:t>
            </a:r>
            <a:br/>
            <a:r>
              <a:t>🎻 拉二胡 → 琴弦在振动</a:t>
            </a:r>
            <a:br/>
            <a:r>
              <a:t>📜 「风声雨声读书声」→ 分析声源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0" y="1371600"/>
            <a:ext cx="45720" cy="256032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4572000"/>
            <a:ext cx="100584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6ABF7B"/>
                </a:solidFill>
              </a:defRPr>
            </a:pPr>
            <a:r>
              <a:t>✅ 结论：声音是由物体振动产生的。正在发声的物体叫声源。固体、液体、气体都能成为声源。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DF6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48640" tIns="91440"/>
          <a:lstStyle/>
          <a:p>
            <a:pPr algn="ctr">
              <a:defRPr sz="2600" b="1">
                <a:solidFill>
                  <a:srgbClr val="FFFFFF"/>
                </a:solidFill>
              </a:defRPr>
            </a:pPr>
            <a:r>
              <a:t>🪵 实验二：固体和液体能传声吗？</a:t>
            </a:r>
          </a:p>
          <a:p>
            <a:pPr>
              <a:defRPr sz="1400">
                <a:solidFill>
                  <a:srgbClr val="DDD5F0"/>
                </a:solidFill>
              </a:defRPr>
            </a:pPr>
            <a:r>
              <a:t>衣架传声 + 手机水中传声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371600"/>
            <a:ext cx="5029200" cy="256032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28600" tIns="109728"/>
          <a:lstStyle/>
          <a:p>
            <a:pPr algn="ctr">
              <a:defRPr sz="1700" b="1">
                <a:solidFill>
                  <a:srgbClr val="6C5B9E"/>
                </a:solidFill>
              </a:defRPr>
            </a:pPr>
            <a:r>
              <a:t>🔨 衣架固体传声实验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① 衣架悬绳，敲击→通过空气听</a:t>
            </a:r>
            <a:br/>
            <a:r>
              <a:t>② 细绳绕食指堵住双耳→再次敲击</a:t>
            </a:r>
            <a:br/>
            <a:br/>
            <a:r>
              <a:t>→ 第二次听到的声音更清楚！</a:t>
            </a:r>
            <a:br/>
            <a:r>
              <a:t>→ 说明：固体传声效果比气体好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371600"/>
            <a:ext cx="45720" cy="256032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6400800" y="1371600"/>
            <a:ext cx="5029200" cy="256032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28600" tIns="109728"/>
          <a:lstStyle/>
          <a:p>
            <a:pPr algn="ctr">
              <a:defRPr sz="1700" b="1">
                <a:solidFill>
                  <a:srgbClr val="6C5B9E"/>
                </a:solidFill>
              </a:defRPr>
            </a:pPr>
            <a:r>
              <a:t>📱 手机水中传声实验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手机装入塑料袋→扎紧袋口</a:t>
            </a:r>
            <a:br/>
            <a:r>
              <a:t>→ 细线悬挂浸入水中→播放音乐</a:t>
            </a:r>
            <a:br/>
            <a:br/>
            <a:r>
              <a:t>→ 能听到手机铃声！</a:t>
            </a:r>
            <a:br/>
            <a:r>
              <a:t>→ 说明：液体也能传声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0" y="1371600"/>
            <a:ext cx="45720" cy="256032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4572000"/>
            <a:ext cx="100584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6ABF7B"/>
                </a:solidFill>
              </a:defRPr>
            </a:pPr>
            <a:r>
              <a:t>✅ 结论：声音可在固体、液体和气体中传播。固体传声效果最好，液体次之，气体再次之。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DF6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48640" tIns="91440"/>
          <a:lstStyle/>
          <a:p>
            <a:pPr algn="ctr">
              <a:defRPr sz="2600" b="1">
                <a:solidFill>
                  <a:srgbClr val="FFFFFF"/>
                </a:solidFill>
              </a:defRPr>
            </a:pPr>
            <a:r>
              <a:t>🔬 实验三：真空不能传声</a:t>
            </a:r>
          </a:p>
          <a:p>
            <a:pPr>
              <a:defRPr sz="1400">
                <a:solidFill>
                  <a:srgbClr val="DDD5F0"/>
                </a:solidFill>
              </a:defRPr>
            </a:pPr>
            <a:r>
              <a:t>抽气实验：铃声随空气减少而减弱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371600"/>
            <a:ext cx="502920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28600" tIns="109728"/>
          <a:lstStyle/>
          <a:p>
            <a:pPr algn="ctr">
              <a:defRPr sz="1700" b="1">
                <a:solidFill>
                  <a:srgbClr val="6C5B9E"/>
                </a:solidFill>
              </a:defRPr>
            </a:pPr>
            <a:r>
              <a:t>🎯 实验过程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① 手机/闹钟放入玻璃罩→听到铃声</a:t>
            </a:r>
            <a:br/>
            <a:r>
              <a:t>② 开始抽气→空气变稀薄→铃声减小</a:t>
            </a:r>
            <a:br/>
            <a:r>
              <a:t>③ 继续抽气→接近真空→铃声几乎消失</a:t>
            </a:r>
            <a:br/>
            <a:r>
              <a:t>④ 放入空气→铃声恢复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371600"/>
            <a:ext cx="45720" cy="274320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6400800" y="1371600"/>
            <a:ext cx="502920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28600" tIns="109728"/>
          <a:lstStyle/>
          <a:p>
            <a:pPr algn="ctr">
              <a:defRPr sz="1700" b="1">
                <a:solidFill>
                  <a:srgbClr val="6C5B9E"/>
                </a:solidFill>
              </a:defRPr>
            </a:pPr>
            <a:r>
              <a:t>💡 推理与结论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抽气不能完全抽成真空（技术限制）</a:t>
            </a:r>
            <a:br/>
            <a:r>
              <a:t>→ 但根据趋势可以推</a:t>
            </a:r>
            <a:br/>
            <a:r>
              <a:t>→ 真空中无法传声</a:t>
            </a:r>
            <a:br/>
            <a:br/>
            <a:r>
              <a:t>🌙 实例：宇航员在月球上</a:t>
            </a:r>
            <a:br/>
            <a:r>
              <a:t>面对面也听不到声音</a:t>
            </a:r>
            <a:br/>
            <a:r>
              <a:t>必须靠无线电通讯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0" y="1371600"/>
            <a:ext cx="45720" cy="274320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4754880"/>
            <a:ext cx="10058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6ABF7B"/>
                </a:solidFill>
              </a:defRPr>
            </a:pPr>
            <a:r>
              <a:t>✅ 结论：声音的传播需要介质，真空不能传声。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DF6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48640" tIns="91440"/>
          <a:lstStyle/>
          <a:p>
            <a:pPr algn="ctr">
              <a:defRPr sz="2600" b="1">
                <a:solidFill>
                  <a:srgbClr val="FFFFFF"/>
                </a:solidFill>
              </a:defRPr>
            </a:pPr>
            <a:r>
              <a:t>🌊 实验四：声音是怎么「跑」的？——声波</a:t>
            </a:r>
          </a:p>
          <a:p>
            <a:pPr>
              <a:defRPr sz="1400">
                <a:solidFill>
                  <a:srgbClr val="DDD5F0"/>
                </a:solidFill>
              </a:defRPr>
            </a:pPr>
            <a:r>
              <a:t>水波·绳波·弹簧波 三种类比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371600"/>
            <a:ext cx="32004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28600" tIns="109728"/>
          <a:lstStyle/>
          <a:p>
            <a:pPr algn="ctr">
              <a:defRPr sz="1700" b="1">
                <a:solidFill>
                  <a:srgbClr val="6C5B9E"/>
                </a:solidFill>
              </a:defRPr>
            </a:pPr>
            <a:r>
              <a:t>💧 水波类比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石子落入水中→激起水波</a:t>
            </a:r>
            <a:br/>
            <a:r>
              <a:t>→ 波向四周传播</a:t>
            </a:r>
            <a:br/>
            <a:r>
              <a:t>→ 水没有向前移动</a:t>
            </a:r>
            <a:br/>
            <a:r>
              <a:t>→ 振动形式在传播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371600"/>
            <a:ext cx="45720" cy="228600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4572000" y="1371600"/>
            <a:ext cx="32004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28600" tIns="109728"/>
          <a:lstStyle/>
          <a:p>
            <a:pPr algn="ctr">
              <a:defRPr sz="1700" b="1">
                <a:solidFill>
                  <a:srgbClr val="6C5B9E"/>
                </a:solidFill>
              </a:defRPr>
            </a:pPr>
            <a:r>
              <a:t>🧶 绳波类比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抖动绳子一端→形成绳波</a:t>
            </a:r>
            <a:br/>
            <a:r>
              <a:t>→ 波从一端传到另一端</a:t>
            </a:r>
            <a:br/>
            <a:r>
              <a:t>→ 绳子本身没有向前走</a:t>
            </a:r>
            <a:br/>
            <a:r>
              <a:t>→ 传播的是振动和能量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0" y="1371600"/>
            <a:ext cx="45720" cy="228600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8229600" y="1371600"/>
            <a:ext cx="32004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28600" tIns="109728"/>
          <a:lstStyle/>
          <a:p>
            <a:pPr algn="ctr">
              <a:defRPr sz="1700" b="1">
                <a:solidFill>
                  <a:srgbClr val="6C5B9E"/>
                </a:solidFill>
              </a:defRPr>
            </a:pPr>
            <a:r>
              <a:t>🔄 弹簧波类比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推动弹簧一端→疏密相间</a:t>
            </a:r>
            <a:br/>
            <a:r>
              <a:t>→ 密部·疏部向另一端传播</a:t>
            </a:r>
            <a:br/>
            <a:r>
              <a:t>→ 声音在空气中正是这样</a:t>
            </a:r>
            <a:br/>
            <a:r>
              <a:t>→ 音叉的疏部/密部 → 声波</a:t>
            </a:r>
          </a:p>
        </p:txBody>
      </p:sp>
      <p:sp>
        <p:nvSpPr>
          <p:cNvPr id="8" name="Rectangle 7"/>
          <p:cNvSpPr/>
          <p:nvPr/>
        </p:nvSpPr>
        <p:spPr>
          <a:xfrm>
            <a:off x="8229600" y="1371600"/>
            <a:ext cx="45720" cy="228600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14400" y="4389120"/>
            <a:ext cx="100584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6ABF7B"/>
                </a:solidFill>
              </a:defRPr>
            </a:pPr>
            <a:r>
              <a:t>✅ 结论：声音以声波的形式传播。音叉振动使空气形成疏密相间的波动，传入人耳引起鼓膜振动，我们就听到了声音。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DF6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48640" tIns="91440"/>
          <a:lstStyle/>
          <a:p>
            <a:pPr algn="ctr">
              <a:defRPr sz="2600" b="1">
                <a:solidFill>
                  <a:srgbClr val="FFFFFF"/>
                </a:solidFill>
              </a:defRPr>
            </a:pPr>
            <a:r>
              <a:t>🔊 回声：声音的反射</a:t>
            </a:r>
          </a:p>
          <a:p>
            <a:pPr>
              <a:defRPr sz="1400">
                <a:solidFill>
                  <a:srgbClr val="DDD5F0"/>
                </a:solidFill>
              </a:defRPr>
            </a:pPr>
            <a:r>
              <a:t>声波遇到障碍物会反射回来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371600"/>
            <a:ext cx="50292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28600" tIns="109728"/>
          <a:lstStyle/>
          <a:p>
            <a:pPr algn="ctr">
              <a:defRPr sz="1700" b="1">
                <a:solidFill>
                  <a:srgbClr val="6C5B9E"/>
                </a:solidFill>
              </a:defRPr>
            </a:pPr>
            <a:r>
              <a:t>🗣️ 回声的形成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人发声 → 声波传播 → 遇到山壁</a:t>
            </a:r>
            <a:br/>
            <a:r>
              <a:t>→ 反射 → 声波返回 → 被耳朵听到</a:t>
            </a:r>
            <a:br/>
            <a:br/>
            <a:r>
              <a:t>去程+回程 = 回声的时间差</a:t>
            </a:r>
            <a:br/>
            <a:br/>
            <a:r>
              <a:t>📐 距离 = 声速 × 时间 ÷ 2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371600"/>
            <a:ext cx="45720" cy="228600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6400800" y="1371600"/>
            <a:ext cx="50292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28600" tIns="109728"/>
          <a:lstStyle/>
          <a:p>
            <a:pPr algn="ctr">
              <a:defRPr sz="1700" b="1">
                <a:solidFill>
                  <a:srgbClr val="6C5B9E"/>
                </a:solidFill>
              </a:defRPr>
            </a:pPr>
            <a:r>
              <a:t>🏛️ 生活中的回声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• 天坛回音壁：圆形围墙反射声波</a:t>
            </a:r>
            <a:br/>
            <a:r>
              <a:t>  一人贴墙小声说，远处听得清</a:t>
            </a:r>
            <a:br/>
            <a:r>
              <a:t>• 莺莺塔：击石可听到蛙鸣回声</a:t>
            </a:r>
            <a:br/>
            <a:r>
              <a:t>• 空教室/山谷中回声明显</a:t>
            </a:r>
            <a:br/>
            <a:r>
              <a:t>• 家中小房间回声不明显（距离&lt;17m）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0" y="1371600"/>
            <a:ext cx="45720" cy="228600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4389120"/>
            <a:ext cx="100584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💡 生活链接：回声是声音在传播过程中遇到障碍物反射而形成的。中国古代工匠（天坛、莺莺塔）将回声技术用到了建筑中。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DF6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48640" tIns="91440"/>
          <a:lstStyle/>
          <a:p>
            <a:pPr algn="ctr">
              <a:defRPr sz="2600" b="1">
                <a:solidFill>
                  <a:srgbClr val="FFFFFF"/>
                </a:solidFill>
              </a:defRPr>
            </a:pPr>
            <a:r>
              <a:t>🔦 拓展实验：声→光转换</a:t>
            </a:r>
          </a:p>
          <a:p>
            <a:pPr>
              <a:defRPr sz="1400">
                <a:solidFill>
                  <a:srgbClr val="DDD5F0"/>
                </a:solidFill>
              </a:defRPr>
            </a:pPr>
            <a:r>
              <a:t>声音具有能量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371600"/>
            <a:ext cx="50292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28600" tIns="109728"/>
          <a:lstStyle/>
          <a:p>
            <a:pPr algn="ctr">
              <a:defRPr sz="1700" b="1">
                <a:solidFill>
                  <a:srgbClr val="6C5B9E"/>
                </a:solidFill>
              </a:defRPr>
            </a:pPr>
            <a:r>
              <a:t>🎯 实验装置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① 圆筒一端蒙上橡皮膜</a:t>
            </a:r>
            <a:br/>
            <a:r>
              <a:t>② 膜上贴一小块平面镜</a:t>
            </a:r>
            <a:br/>
            <a:r>
              <a:t>③ 用激光笔照射镜面</a:t>
            </a:r>
            <a:br/>
            <a:r>
              <a:t>④ 光屏上呈现一个光点</a:t>
            </a:r>
            <a:br/>
            <a:r>
              <a:t>⑤ 对着圆筒发声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371600"/>
            <a:ext cx="45720" cy="228600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6400800" y="1371600"/>
            <a:ext cx="50292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28600" tIns="109728"/>
          <a:lstStyle/>
          <a:p>
            <a:pPr algn="ctr">
              <a:defRPr sz="1700" b="1">
                <a:solidFill>
                  <a:srgbClr val="6C5B9E"/>
                </a:solidFill>
              </a:defRPr>
            </a:pPr>
            <a:r>
              <a:t>🔬 实验现象与结论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发声时→光屏上光点晃动</a:t>
            </a:r>
            <a:br/>
            <a:r>
              <a:t>→ 声音使橡皮膜振动</a:t>
            </a:r>
            <a:br/>
            <a:r>
              <a:t>→ 膜带动平面镜晃动</a:t>
            </a:r>
            <a:br/>
            <a:r>
              <a:t>→ 光点位置变化</a:t>
            </a:r>
            <a:br/>
            <a:br/>
            <a:r>
              <a:t>✅ 说明：声音具有能量</a:t>
            </a:r>
            <a:br/>
            <a:r>
              <a:t>（声信号→光信号）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0" y="1371600"/>
            <a:ext cx="45720" cy="228600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4572000"/>
            <a:ext cx="10058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999999"/>
                </a:solidFill>
              </a:defRPr>
            </a:pPr>
            <a:r>
              <a:t>💡 这是声信号转化为光信号的雏形，是光纤传声原理的一部分。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DF6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48640" tIns="91440"/>
          <a:lstStyle/>
          <a:p>
            <a:pPr algn="ctr">
              <a:defRPr sz="2600" b="1">
                <a:solidFill>
                  <a:srgbClr val="FFFFFF"/>
                </a:solidFill>
              </a:defRPr>
            </a:pPr>
            <a:r>
              <a:t>⚡ 声速：声音跑得有多快？</a:t>
            </a:r>
          </a:p>
          <a:p>
            <a:pPr>
              <a:defRPr sz="1400">
                <a:solidFill>
                  <a:srgbClr val="DDD5F0"/>
                </a:solidFill>
              </a:defRPr>
            </a:pPr>
            <a:r>
              <a:t>不同介质中的声速对比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371600"/>
            <a:ext cx="10058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700" b="1">
                <a:solidFill>
                  <a:srgbClr val="3A2F4B"/>
                </a:solidFill>
              </a:defRPr>
            </a:pPr>
            <a:r>
              <a:t>🤔 想一想：先看到闪电后听到雷声说明了什么？➡ 声音传播需要时间！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71600" y="2377440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3A2F4B"/>
                </a:solidFill>
              </a:defRPr>
            </a:pPr>
            <a:r>
              <a:t>空气（气体）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14800" y="2377440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7EC8E3"/>
                </a:solidFill>
              </a:defRPr>
            </a:pPr>
            <a:r>
              <a:t>约 340 m/s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0" y="2423160"/>
            <a:ext cx="4572000" cy="365760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0" y="2423160"/>
            <a:ext cx="320040" cy="365760"/>
          </a:xfrm>
          <a:prstGeom prst="rect">
            <a:avLst/>
          </a:prstGeom>
          <a:solidFill>
            <a:srgbClr val="7EC8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371600" y="3474720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3A2F4B"/>
                </a:solidFill>
              </a:defRPr>
            </a:pPr>
            <a:r>
              <a:t>水（液体）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14800" y="3474720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4A9BC0"/>
                </a:solidFill>
              </a:defRPr>
            </a:pPr>
            <a:r>
              <a:t>约 1500 m/s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58000" y="3520439"/>
            <a:ext cx="4572000" cy="365760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6858000" y="3520439"/>
            <a:ext cx="1325880" cy="365760"/>
          </a:xfrm>
          <a:prstGeom prst="rect">
            <a:avLst/>
          </a:prstGeom>
          <a:solidFill>
            <a:srgbClr val="4A9B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371600" y="4572000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3A2F4B"/>
                </a:solidFill>
              </a:defRPr>
            </a:pPr>
            <a:r>
              <a:t>钢铁（固体）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114800" y="4572000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5A4784"/>
                </a:solidFill>
              </a:defRPr>
            </a:pPr>
            <a:r>
              <a:t>约 5200 m/s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858000" y="4617720"/>
            <a:ext cx="4572000" cy="365760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858000" y="4617720"/>
            <a:ext cx="4572000" cy="365760"/>
          </a:xfrm>
          <a:prstGeom prst="rect">
            <a:avLst/>
          </a:prstGeom>
          <a:solidFill>
            <a:srgbClr val="5A478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914400" y="5486400"/>
            <a:ext cx="10058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6ABF7B"/>
                </a:solidFill>
              </a:defRPr>
            </a:pPr>
            <a:r>
              <a:t>✅ 规律：V固体 &gt; V液体 &gt; V气体。分子排列越紧密，振动传递越快。15℃空气中声速为340 m/s。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