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6C5B9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31520" y="1371600"/>
            <a:ext cx="1097280" cy="1097280"/>
          </a:xfrm>
          <a:prstGeom prst="ellipse">
            <a:avLst/>
          </a:prstGeom>
          <a:solidFill>
            <a:srgbClr val="8B7BAF">
              <a:alpha val="5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280160" y="1828800"/>
            <a:ext cx="731520" cy="731520"/>
          </a:xfrm>
          <a:prstGeom prst="ellipse">
            <a:avLst/>
          </a:prstGeom>
          <a:solidFill>
            <a:srgbClr val="F0A860">
              <a:alpha val="6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164592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1.1 声音是什么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457200" y="274320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声音的产生 · 声音的传播 · 声速 · 回声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3200400" y="3657600"/>
            <a:ext cx="5486400" cy="54864"/>
          </a:xfrm>
          <a:prstGeom prst="rect">
            <a:avLst/>
          </a:prstGeom>
          <a:solidFill>
            <a:srgbClr val="F0A860"/>
          </a:solidFill>
          <a:ln/>
        </p:spPr>
      </p:sp>
      <p:sp>
        <p:nvSpPr>
          <p:cNvPr id="7" name="Text 5"/>
          <p:cNvSpPr/>
          <p:nvPr/>
        </p:nvSpPr>
        <p:spPr>
          <a:xfrm>
            <a:off x="457200" y="384048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6868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37160"/>
            <a:ext cx="5486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一、声音的产生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57200" y="1097280"/>
            <a:ext cx="11247120" cy="685800"/>
          </a:xfrm>
          <a:prstGeom prst="roundRect">
            <a:avLst>
              <a:gd name="adj" fmla="val 20000"/>
            </a:avLst>
          </a:prstGeom>
          <a:solidFill>
            <a:srgbClr val="F5F3FF"/>
          </a:solidFill>
          <a:ln w="25400">
            <a:solidFill>
              <a:srgbClr val="7C3AE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1143000"/>
            <a:ext cx="10881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5B21B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🔑 核心概念：声音是由物体振动产生的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457200" y="2011680"/>
            <a:ext cx="3474720" cy="2103120"/>
          </a:xfrm>
          <a:prstGeom prst="roundRect">
            <a:avLst>
              <a:gd name="adj" fmla="val 5217"/>
            </a:avLst>
          </a:prstGeom>
          <a:solidFill>
            <a:srgbClr val="F5F3FF"/>
          </a:solidFill>
          <a:ln w="19050">
            <a:solidFill>
              <a:srgbClr val="C4B5F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0080" y="21031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7C3A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实验一：音叉发声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1097280" y="2834640"/>
            <a:ext cx="137160" cy="640080"/>
          </a:xfrm>
          <a:prstGeom prst="rect">
            <a:avLst/>
          </a:prstGeom>
          <a:solidFill>
            <a:srgbClr val="5B21B6"/>
          </a:solidFill>
          <a:ln/>
        </p:spPr>
      </p:sp>
      <p:sp>
        <p:nvSpPr>
          <p:cNvPr id="9" name="Shape 7"/>
          <p:cNvSpPr/>
          <p:nvPr/>
        </p:nvSpPr>
        <p:spPr>
          <a:xfrm>
            <a:off x="1234440" y="2560320"/>
            <a:ext cx="109728" cy="365760"/>
          </a:xfrm>
          <a:prstGeom prst="rect">
            <a:avLst/>
          </a:prstGeom>
          <a:solidFill>
            <a:srgbClr val="5B21B6"/>
          </a:solidFill>
          <a:ln/>
        </p:spPr>
      </p:sp>
      <p:sp>
        <p:nvSpPr>
          <p:cNvPr id="10" name="Shape 8"/>
          <p:cNvSpPr/>
          <p:nvPr/>
        </p:nvSpPr>
        <p:spPr>
          <a:xfrm>
            <a:off x="1344168" y="2560320"/>
            <a:ext cx="109728" cy="365760"/>
          </a:xfrm>
          <a:prstGeom prst="rect">
            <a:avLst/>
          </a:prstGeom>
          <a:solidFill>
            <a:srgbClr val="5B21B6"/>
          </a:solidFill>
          <a:ln/>
        </p:spPr>
      </p:sp>
      <p:sp>
        <p:nvSpPr>
          <p:cNvPr id="11" name="Text 9"/>
          <p:cNvSpPr/>
          <p:nvPr/>
        </p:nvSpPr>
        <p:spPr>
          <a:xfrm>
            <a:off x="1645920" y="2514600"/>
            <a:ext cx="20116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敲击音叉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↓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音叉振动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↓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听到声音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40080" y="3840480"/>
            <a:ext cx="31089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C26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按住音叉 → 振动停止 → 声音停止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297680" y="2011680"/>
            <a:ext cx="3474720" cy="2103120"/>
          </a:xfrm>
          <a:prstGeom prst="roundRect">
            <a:avLst>
              <a:gd name="adj" fmla="val 5217"/>
            </a:avLst>
          </a:prstGeom>
          <a:solidFill>
            <a:srgbClr val="F5F3FF"/>
          </a:solidFill>
          <a:ln w="19050">
            <a:solidFill>
              <a:srgbClr val="C4B5F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480560" y="21031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7C3A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实验二：说话时摸喉咙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5303520" y="2606040"/>
            <a:ext cx="502920" cy="502920"/>
          </a:xfrm>
          <a:prstGeom prst="ellipse">
            <a:avLst/>
          </a:prstGeom>
          <a:solidFill>
            <a:srgbClr val="C4B5FD"/>
          </a:solidFill>
          <a:ln/>
        </p:spPr>
      </p:sp>
      <p:sp>
        <p:nvSpPr>
          <p:cNvPr id="16" name="Shape 14"/>
          <p:cNvSpPr/>
          <p:nvPr/>
        </p:nvSpPr>
        <p:spPr>
          <a:xfrm>
            <a:off x="5394960" y="3108960"/>
            <a:ext cx="320040" cy="548640"/>
          </a:xfrm>
          <a:prstGeom prst="rect">
            <a:avLst/>
          </a:prstGeom>
          <a:solidFill>
            <a:srgbClr val="C4B5FD"/>
          </a:solidFill>
          <a:ln/>
        </p:spPr>
      </p:sp>
      <p:sp>
        <p:nvSpPr>
          <p:cNvPr id="17" name="Text 15"/>
          <p:cNvSpPr/>
          <p:nvPr/>
        </p:nvSpPr>
        <p:spPr>
          <a:xfrm>
            <a:off x="4480560" y="3566160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说话时声带振动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手摸喉咙感到麻</a:t>
            </a:r>
            <a:endParaRPr lang="en-US" sz="1200" dirty="0"/>
          </a:p>
          <a:p>
            <a:pPr indent="0" marL="0">
              <a:buNone/>
            </a:pP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 声带在振动！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8138160" y="2011680"/>
            <a:ext cx="3566160" cy="2103120"/>
          </a:xfrm>
          <a:prstGeom prst="roundRect">
            <a:avLst>
              <a:gd name="adj" fmla="val 5217"/>
            </a:avLst>
          </a:prstGeom>
          <a:solidFill>
            <a:srgbClr val="F5F3FF"/>
          </a:solidFill>
          <a:ln w="19050">
            <a:solidFill>
              <a:srgbClr val="C4B5F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321040" y="210312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7C3A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实验三：敲鼓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9144000" y="2606040"/>
            <a:ext cx="914400" cy="320040"/>
          </a:xfrm>
          <a:prstGeom prst="ellipse">
            <a:avLst/>
          </a:prstGeom>
          <a:solidFill>
            <a:srgbClr val="F0A860"/>
          </a:solidFill>
          <a:ln/>
        </p:spPr>
      </p:sp>
      <p:sp>
        <p:nvSpPr>
          <p:cNvPr id="21" name="Shape 19"/>
          <p:cNvSpPr/>
          <p:nvPr/>
        </p:nvSpPr>
        <p:spPr>
          <a:xfrm>
            <a:off x="9326880" y="2926080"/>
            <a:ext cx="548640" cy="457200"/>
          </a:xfrm>
          <a:prstGeom prst="rect">
            <a:avLst/>
          </a:prstGeom>
          <a:solidFill>
            <a:srgbClr val="5B21B6"/>
          </a:solidFill>
          <a:ln/>
        </p:spPr>
      </p:sp>
      <p:sp>
        <p:nvSpPr>
          <p:cNvPr id="22" name="Text 20"/>
          <p:cNvSpPr/>
          <p:nvPr/>
        </p:nvSpPr>
        <p:spPr>
          <a:xfrm>
            <a:off x="8321040" y="356616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鼓面上纸屑跳动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鼓面振动发声</a:t>
            </a:r>
            <a:endParaRPr lang="en-US" sz="1200" dirty="0"/>
          </a:p>
          <a:p>
            <a:pPr indent="0" marL="0">
              <a:buNone/>
            </a:pP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振动停止，发声停止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457200" y="4389120"/>
            <a:ext cx="11247120" cy="594360"/>
          </a:xfrm>
          <a:prstGeom prst="roundRect">
            <a:avLst>
              <a:gd name="adj" fmla="val 15385"/>
            </a:avLst>
          </a:prstGeom>
          <a:solidFill>
            <a:srgbClr val="FFF7ED"/>
          </a:solidFill>
          <a:ln w="19050">
            <a:solidFill>
              <a:srgbClr val="EA580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40080" y="4434840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A580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⚠️ 注意：一切正在发声的物体都在振动；振动停止，发声也停止（但已发出的声音还在传播）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457200" y="512064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5B21B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💡 关键结论：振动停止 ≠ 声音立即消失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457200" y="553212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更多例子：蜜蜂嗡嗡声（翅膀振动）| 吉他声（琴弦振动）| 吹笛子（空气柱振动）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10972800" y="6400800"/>
            <a:ext cx="1005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 / 8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365760" y="640080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6868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37160"/>
            <a:ext cx="7315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二、声音的传播（一）：需要介质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57200" y="1097280"/>
            <a:ext cx="11247120" cy="594360"/>
          </a:xfrm>
          <a:prstGeom prst="roundRect">
            <a:avLst>
              <a:gd name="adj" fmla="val 23077"/>
            </a:avLst>
          </a:prstGeom>
          <a:solidFill>
            <a:srgbClr val="F5F3FF"/>
          </a:solidFill>
          <a:ln w="25400">
            <a:solidFill>
              <a:srgbClr val="7C3AE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1143000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5B21B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🔑 核心概念：声音的传播需要介质，真空不能传声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457200" y="1920240"/>
            <a:ext cx="5669280" cy="3017520"/>
          </a:xfrm>
          <a:prstGeom prst="roundRect">
            <a:avLst>
              <a:gd name="adj" fmla="val 3636"/>
            </a:avLst>
          </a:prstGeom>
          <a:solidFill>
            <a:srgbClr val="F5F3FF"/>
          </a:solidFill>
          <a:ln w="19050">
            <a:solidFill>
              <a:srgbClr val="C4B5F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0080" y="2011680"/>
            <a:ext cx="5303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C3A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📋 经典实验：真空罩中的闹钟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914400" y="2743200"/>
            <a:ext cx="2286000" cy="1828800"/>
          </a:xfrm>
          <a:prstGeom prst="rect">
            <a:avLst/>
          </a:prstGeom>
          <a:solidFill>
            <a:srgbClr val="FFFFFF"/>
          </a:solidFill>
          <a:ln w="19050">
            <a:solidFill>
              <a:srgbClr val="374151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188720" y="2468880"/>
            <a:ext cx="1737360" cy="27432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463040" y="3291840"/>
            <a:ext cx="548640" cy="457200"/>
          </a:xfrm>
          <a:prstGeom prst="ellipse">
            <a:avLst/>
          </a:prstGeom>
          <a:solidFill>
            <a:srgbClr val="F0A860"/>
          </a:solidFill>
          <a:ln/>
        </p:spPr>
      </p:sp>
      <p:sp>
        <p:nvSpPr>
          <p:cNvPr id="11" name="Shape 9"/>
          <p:cNvSpPr/>
          <p:nvPr/>
        </p:nvSpPr>
        <p:spPr>
          <a:xfrm>
            <a:off x="1691640" y="3017520"/>
            <a:ext cx="91440" cy="274320"/>
          </a:xfrm>
          <a:prstGeom prst="rect">
            <a:avLst/>
          </a:prstGeom>
          <a:solidFill>
            <a:srgbClr val="374151"/>
          </a:solidFill>
          <a:ln/>
        </p:spPr>
      </p:sp>
      <p:sp>
        <p:nvSpPr>
          <p:cNvPr id="12" name="Shape 10"/>
          <p:cNvSpPr/>
          <p:nvPr/>
        </p:nvSpPr>
        <p:spPr>
          <a:xfrm>
            <a:off x="3383280" y="3200400"/>
            <a:ext cx="1097280" cy="548640"/>
          </a:xfrm>
          <a:prstGeom prst="rect">
            <a:avLst/>
          </a:prstGeom>
          <a:solidFill>
            <a:srgbClr val="374151"/>
          </a:solidFill>
          <a:ln/>
        </p:spPr>
      </p:sp>
      <p:sp>
        <p:nvSpPr>
          <p:cNvPr id="13" name="Text 11"/>
          <p:cNvSpPr/>
          <p:nvPr/>
        </p:nvSpPr>
        <p:spPr>
          <a:xfrm>
            <a:off x="3383280" y="379476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抽气泵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3200400" y="3429000"/>
            <a:ext cx="182880" cy="54864"/>
          </a:xfrm>
          <a:prstGeom prst="rect">
            <a:avLst/>
          </a:prstGeom>
          <a:solidFill>
            <a:srgbClr val="374151"/>
          </a:solidFill>
          <a:ln/>
        </p:spPr>
      </p:sp>
      <p:sp>
        <p:nvSpPr>
          <p:cNvPr id="15" name="Text 13"/>
          <p:cNvSpPr/>
          <p:nvPr/>
        </p:nvSpPr>
        <p:spPr>
          <a:xfrm>
            <a:off x="640080" y="4617720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抽气过程：
</a:t>
            </a:r>
            <a:pPr indent="0" marL="0">
              <a:buNone/>
            </a:pPr>
            <a:r>
              <a:rPr lang="en-US" sz="1100" dirty="0">
                <a:solidFill>
                  <a:srgbClr val="0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开始 → 铃声清晰
</a:t>
            </a:r>
            <a:pPr indent="0" marL="0">
              <a:buNone/>
            </a:pPr>
            <a:r>
              <a:rPr lang="en-US" sz="1100" dirty="0">
                <a:solidFill>
                  <a:srgbClr val="0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抽气中 → 铃声逐渐变弱
</a:t>
            </a:r>
            <a:pPr indent="0" marL="0">
              <a:buNone/>
            </a:pPr>
            <a:r>
              <a:rPr lang="en-US" sz="1100" dirty="0">
                <a:solidFill>
                  <a:srgbClr val="DC26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接近真空 → 几乎听不到
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6583680" y="1920240"/>
            <a:ext cx="5303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C3A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声音可以在哪些介质中传播？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6583680" y="2423160"/>
            <a:ext cx="5120640" cy="777240"/>
          </a:xfrm>
          <a:prstGeom prst="roundRect">
            <a:avLst>
              <a:gd name="adj" fmla="val 11765"/>
            </a:avLst>
          </a:prstGeom>
          <a:solidFill>
            <a:srgbClr val="F5F3FF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766560" y="246888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5B21B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🧱 固体传声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766560" y="2743200"/>
            <a:ext cx="4754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“隔墙有耳”——声音通过墙壁传播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趴在铁轨上能听到远处火车声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6583680" y="3337560"/>
            <a:ext cx="5120640" cy="777240"/>
          </a:xfrm>
          <a:prstGeom prst="roundRect">
            <a:avLst>
              <a:gd name="adj" fmla="val 11765"/>
            </a:avLst>
          </a:prstGeom>
          <a:solidFill>
            <a:srgbClr val="F5F3FF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766560" y="338328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563E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💧 液体传声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766560" y="3657600"/>
            <a:ext cx="4754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钓鱼时岸边不能大声喧哗（水传声吓跑鱼）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潜水员在水中能听到岸上声音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6583680" y="4251960"/>
            <a:ext cx="5120640" cy="777240"/>
          </a:xfrm>
          <a:prstGeom prst="roundRect">
            <a:avLst>
              <a:gd name="adj" fmla="val 11765"/>
            </a:avLst>
          </a:prstGeom>
          <a:solidFill>
            <a:srgbClr val="F5F3FF"/>
          </a:solidFill>
          <a:ln w="12700">
            <a:solidFill>
              <a:srgbClr val="059669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766560" y="429768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5966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🌬️ 气体传声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766560" y="4572000"/>
            <a:ext cx="4754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我们日常对话就是通过空气传声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风吹过树林的沙沙声也是空气传声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6583680" y="5212080"/>
            <a:ext cx="5120640" cy="548640"/>
          </a:xfrm>
          <a:prstGeom prst="roundRect">
            <a:avLst>
              <a:gd name="adj" fmla="val 16667"/>
            </a:avLst>
          </a:prstGeom>
          <a:solidFill>
            <a:srgbClr val="FFF7ED"/>
          </a:solidFill>
          <a:ln w="19050">
            <a:solidFill>
              <a:srgbClr val="EA580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766560" y="5257800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EA580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📌 介质 = 传播声音的物质。固体、液体、气体都是介质。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972800" y="6400800"/>
            <a:ext cx="1005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 / 8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365760" y="640080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6868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37160"/>
            <a:ext cx="7315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三、声音的传播（二）：声波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57200" y="1097280"/>
            <a:ext cx="5486400" cy="3474720"/>
          </a:xfrm>
          <a:prstGeom prst="roundRect">
            <a:avLst>
              <a:gd name="adj" fmla="val 3158"/>
            </a:avLst>
          </a:prstGeom>
          <a:solidFill>
            <a:srgbClr val="F5F3FF"/>
          </a:solidFill>
          <a:ln w="19050">
            <a:solidFill>
              <a:srgbClr val="C4B5F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1188720"/>
            <a:ext cx="4937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C3A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🌊 类比：水波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1371600" y="2194560"/>
            <a:ext cx="2743200" cy="1828800"/>
          </a:xfrm>
          <a:prstGeom prst="ellipse">
            <a:avLst/>
          </a:prstGeom>
          <a:solidFill>
            <a:srgbClr val="C4B5FD">
              <a:alpha val="20000"/>
            </a:srgbClr>
          </a:solidFill>
          <a:ln w="12700">
            <a:solidFill>
              <a:srgbClr val="7C3AED">
                <a:alpha val="4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1560" y="1874520"/>
            <a:ext cx="3383280" cy="2468880"/>
          </a:xfrm>
          <a:prstGeom prst="ellipse">
            <a:avLst/>
          </a:prstGeom>
          <a:solidFill>
            <a:srgbClr val="C4B5FD">
              <a:alpha val="35000"/>
            </a:srgbClr>
          </a:solidFill>
          <a:ln w="12700">
            <a:solidFill>
              <a:srgbClr val="7C3AED">
                <a:alpha val="50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31520" y="1554480"/>
            <a:ext cx="4023360" cy="3108960"/>
          </a:xfrm>
          <a:prstGeom prst="ellipse">
            <a:avLst/>
          </a:prstGeom>
          <a:solidFill>
            <a:srgbClr val="C4B5FD">
              <a:alpha val="50000"/>
            </a:srgbClr>
          </a:solidFill>
          <a:ln w="12700">
            <a:solidFill>
              <a:srgbClr val="7C3AED">
                <a:alpha val="60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11480" y="1234440"/>
            <a:ext cx="4663440" cy="3749040"/>
          </a:xfrm>
          <a:prstGeom prst="ellipse">
            <a:avLst/>
          </a:prstGeom>
          <a:solidFill>
            <a:srgbClr val="C4B5FD">
              <a:alpha val="65000"/>
            </a:srgbClr>
          </a:solidFill>
          <a:ln w="12700">
            <a:solidFill>
              <a:srgbClr val="7C3AED">
                <a:alpha val="70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606040" y="2971800"/>
            <a:ext cx="274320" cy="182880"/>
          </a:xfrm>
          <a:prstGeom prst="ellipse">
            <a:avLst/>
          </a:prstGeom>
          <a:solidFill>
            <a:srgbClr val="5B21B6"/>
          </a:solidFill>
          <a:ln/>
        </p:spPr>
      </p:sp>
      <p:sp>
        <p:nvSpPr>
          <p:cNvPr id="11" name="Text 9"/>
          <p:cNvSpPr/>
          <p:nvPr/>
        </p:nvSpPr>
        <p:spPr>
          <a:xfrm>
            <a:off x="640080" y="416052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投石子入水 → 水波向四周扩散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水波：传播的是振动形式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水本身并没有向外流动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217920" y="1097280"/>
            <a:ext cx="5486400" cy="3474720"/>
          </a:xfrm>
          <a:prstGeom prst="roundRect">
            <a:avLst>
              <a:gd name="adj" fmla="val 3158"/>
            </a:avLst>
          </a:prstGeom>
          <a:solidFill>
            <a:srgbClr val="F5F3FF"/>
          </a:solidFill>
          <a:ln w="19050">
            <a:solidFill>
              <a:srgbClr val="C4B5FD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00800" y="1188720"/>
            <a:ext cx="5120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C3A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🔊 声波：疏密波（纵波）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6675120" y="2377440"/>
            <a:ext cx="274320" cy="1645920"/>
          </a:xfrm>
          <a:prstGeom prst="rect">
            <a:avLst/>
          </a:prstGeom>
          <a:solidFill>
            <a:srgbClr val="7C3AED">
              <a:alpha val="80000"/>
            </a:srgbClr>
          </a:solidFill>
          <a:ln w="12700">
            <a:solidFill>
              <a:srgbClr val="5B21B6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315200" y="2377440"/>
            <a:ext cx="320040" cy="1645920"/>
          </a:xfrm>
          <a:prstGeom prst="rect">
            <a:avLst/>
          </a:prstGeom>
          <a:solidFill>
            <a:srgbClr val="7C3AED">
              <a:alpha val="80000"/>
            </a:srgbClr>
          </a:solidFill>
          <a:ln w="12700">
            <a:solidFill>
              <a:srgbClr val="5B21B6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046720" y="2377440"/>
            <a:ext cx="365760" cy="1645920"/>
          </a:xfrm>
          <a:prstGeom prst="rect">
            <a:avLst/>
          </a:prstGeom>
          <a:solidFill>
            <a:srgbClr val="7C3AED">
              <a:alpha val="80000"/>
            </a:srgbClr>
          </a:solidFill>
          <a:ln w="12700">
            <a:solidFill>
              <a:srgbClr val="5B21B6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961120" y="2377440"/>
            <a:ext cx="320040" cy="1645920"/>
          </a:xfrm>
          <a:prstGeom prst="rect">
            <a:avLst/>
          </a:prstGeom>
          <a:solidFill>
            <a:srgbClr val="7C3AED">
              <a:alpha val="80000"/>
            </a:srgbClr>
          </a:solidFill>
          <a:ln w="12700">
            <a:solidFill>
              <a:srgbClr val="5B21B6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784080" y="2377440"/>
            <a:ext cx="274320" cy="1645920"/>
          </a:xfrm>
          <a:prstGeom prst="rect">
            <a:avLst/>
          </a:prstGeom>
          <a:solidFill>
            <a:srgbClr val="7C3AED">
              <a:alpha val="80000"/>
            </a:srgbClr>
          </a:solidFill>
          <a:ln w="12700">
            <a:solidFill>
              <a:srgbClr val="5B21B6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424160" y="2377440"/>
            <a:ext cx="228600" cy="1645920"/>
          </a:xfrm>
          <a:prstGeom prst="rect">
            <a:avLst/>
          </a:prstGeom>
          <a:solidFill>
            <a:srgbClr val="7C3AED">
              <a:alpha val="80000"/>
            </a:srgbClr>
          </a:solidFill>
          <a:ln w="12700">
            <a:solidFill>
              <a:srgbClr val="5B21B6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675120" y="4069080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B21B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密部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7223760" y="4069080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B21B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疏部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7955280" y="4069080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B21B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密部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6400800" y="438912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DC26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 声音传播方向 →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457200" y="4846320"/>
            <a:ext cx="11247120" cy="1188720"/>
          </a:xfrm>
          <a:prstGeom prst="roundRect">
            <a:avLst>
              <a:gd name="adj" fmla="val 9231"/>
            </a:avLst>
          </a:prstGeom>
          <a:solidFill>
            <a:srgbClr val="FFF7ED"/>
          </a:solidFill>
          <a:ln w="19050">
            <a:solidFill>
              <a:srgbClr val="EA580C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40080" y="4892040"/>
            <a:ext cx="108813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A580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📌 关键理解：
</a:t>
            </a:r>
            <a:pPr indent="0" marL="0">
              <a:buNone/>
            </a:pPr>
            <a:r>
              <a:rPr lang="en-US" sz="12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声音以声波的形式传播，声波是一种疏密波（纵波）
</a:t>
            </a:r>
            <a:pPr indent="0" marL="0">
              <a:buNone/>
            </a:pPr>
            <a:r>
              <a:rPr lang="en-US" sz="12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传播过程：音叉振动 → 压缩周围空气（密部）→ 疏密相间 → 人耳鼓膜振动 → 听到声音
</a:t>
            </a:r>
            <a:pPr indent="0" marL="0">
              <a:buNone/>
            </a:pPr>
            <a:r>
              <a:rPr lang="en-US" sz="1200" b="1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声波传播的是振动形式和能量，不是物质本身（类比水波）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10972800" y="6400800"/>
            <a:ext cx="1005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 / 8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365760" y="640080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6868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37160"/>
            <a:ext cx="5486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四、声速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57200" y="1097280"/>
            <a:ext cx="11247120" cy="594360"/>
          </a:xfrm>
          <a:prstGeom prst="roundRect">
            <a:avLst>
              <a:gd name="adj" fmla="val 23077"/>
            </a:avLst>
          </a:prstGeom>
          <a:solidFill>
            <a:srgbClr val="F5F3FF"/>
          </a:solidFill>
          <a:ln w="25400">
            <a:solidFill>
              <a:srgbClr val="7C3AE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1143000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5B21B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🔑 声速：声音每秒传播的距离。15℃空气中声速约为 340 m/s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192024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C3A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不同介质中的声速比较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731520" y="2377440"/>
            <a:ext cx="10515600" cy="50292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8" name="Text 6"/>
          <p:cNvSpPr/>
          <p:nvPr/>
        </p:nvSpPr>
        <p:spPr>
          <a:xfrm>
            <a:off x="731520" y="2377440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介质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3931920" y="2377440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声速 (m/s)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7589520" y="2377440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特点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731520" y="2880360"/>
            <a:ext cx="10515600" cy="502920"/>
          </a:xfrm>
          <a:prstGeom prst="rect">
            <a:avLst/>
          </a:prstGeom>
          <a:solidFill>
            <a:srgbClr val="F5F3FF"/>
          </a:solidFill>
          <a:ln w="6350">
            <a:solidFill>
              <a:srgbClr val="C4B5F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31520" y="2880360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空气（15℃）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931920" y="2880360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5B21B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约 340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7589520" y="2880360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最常用基准值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731520" y="3383280"/>
            <a:ext cx="10515600" cy="502920"/>
          </a:xfrm>
          <a:prstGeom prst="rect">
            <a:avLst/>
          </a:prstGeom>
          <a:solidFill>
            <a:srgbClr val="FFFFFF"/>
          </a:solidFill>
          <a:ln w="6350">
            <a:solidFill>
              <a:srgbClr val="C4B5FD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31520" y="3383280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空气（25℃）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931920" y="3383280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5B21B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约 346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7589520" y="3383280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温度越高，声速越大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731520" y="3886200"/>
            <a:ext cx="10515600" cy="502920"/>
          </a:xfrm>
          <a:prstGeom prst="rect">
            <a:avLst/>
          </a:prstGeom>
          <a:solidFill>
            <a:srgbClr val="F5F3FF"/>
          </a:solidFill>
          <a:ln w="6350">
            <a:solidFill>
              <a:srgbClr val="C4B5FD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31520" y="3886200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水（常温）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3931920" y="3886200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5B21B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约 1500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589520" y="3886200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约为空气中4倍多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731520" y="4389120"/>
            <a:ext cx="10515600" cy="502920"/>
          </a:xfrm>
          <a:prstGeom prst="rect">
            <a:avLst/>
          </a:prstGeom>
          <a:solidFill>
            <a:srgbClr val="FFFFFF"/>
          </a:solidFill>
          <a:ln w="6350">
            <a:solidFill>
              <a:srgbClr val="C4B5F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31520" y="4389120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钢铁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3931920" y="4389120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5B21B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约 5200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7589520" y="4389120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约为空气中15倍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457200" y="4983480"/>
            <a:ext cx="5486400" cy="1234440"/>
          </a:xfrm>
          <a:prstGeom prst="roundRect">
            <a:avLst>
              <a:gd name="adj" fmla="val 7407"/>
            </a:avLst>
          </a:prstGeom>
          <a:solidFill>
            <a:srgbClr val="F5F3FF"/>
          </a:solidFill>
          <a:ln w="19050">
            <a:solidFill>
              <a:srgbClr val="7C3AED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40080" y="502920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5B21B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📏 两大规律：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640080" y="5303520"/>
            <a:ext cx="5120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① 介质影响：</a:t>
            </a:r>
            <a:pPr indent="0" marL="0">
              <a:buNone/>
            </a:pPr>
            <a:r>
              <a:rPr lang="en-US" sz="12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v固体 &gt; v液体 &gt; v气体
</a:t>
            </a:r>
            <a:pPr indent="0" marL="0">
              <a:buNone/>
            </a:pPr>
            <a:r>
              <a:rPr lang="en-US" sz="1200" b="1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② 温度影响：</a:t>
            </a:r>
            <a:pPr indent="0" marL="0">
              <a:buNone/>
            </a:pPr>
            <a:r>
              <a:rPr lang="en-US" sz="12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同种介质，温度越高声速越大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6217920" y="4983480"/>
            <a:ext cx="5486400" cy="1234440"/>
          </a:xfrm>
          <a:prstGeom prst="roundRect">
            <a:avLst>
              <a:gd name="adj" fmla="val 7407"/>
            </a:avLst>
          </a:prstGeom>
          <a:solidFill>
            <a:srgbClr val="FFF7ED"/>
          </a:solidFill>
          <a:ln w="25400">
            <a:solidFill>
              <a:srgbClr val="F0A86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400800" y="502920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0A86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🧠 记忆口诀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6400800" y="5303520"/>
            <a:ext cx="5120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"铁水气，速度快到慢"</a:t>
            </a:r>
            <a:endParaRPr lang="en-US" sz="1200" dirty="0"/>
          </a:p>
          <a:p>
            <a:pPr indent="0" marL="0">
              <a:buNone/>
            </a:pP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铁（固体）最快 → 水（液体）中等 → 气（气体）最慢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10972800" y="6400800"/>
            <a:ext cx="1005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 / 8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365760" y="640080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6868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37160"/>
            <a:ext cx="5486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五、回声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57200" y="1097280"/>
            <a:ext cx="11247120" cy="594360"/>
          </a:xfrm>
          <a:prstGeom prst="roundRect">
            <a:avLst>
              <a:gd name="adj" fmla="val 23077"/>
            </a:avLst>
          </a:prstGeom>
          <a:solidFill>
            <a:srgbClr val="F5F3FF"/>
          </a:solidFill>
          <a:ln w="25400">
            <a:solidFill>
              <a:srgbClr val="7C3AE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1143000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5B21B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🔑 回声：声音在传播过程中遇到障碍物被反射回来的现象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20240"/>
            <a:ext cx="5486400" cy="2286000"/>
          </a:xfrm>
          <a:prstGeom prst="roundRect">
            <a:avLst>
              <a:gd name="adj" fmla="val 4800"/>
            </a:avLst>
          </a:prstGeom>
          <a:solidFill>
            <a:srgbClr val="F5F3FF"/>
          </a:solidFill>
          <a:ln w="19050">
            <a:solidFill>
              <a:srgbClr val="C4B5FD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97280" y="2743200"/>
            <a:ext cx="457200" cy="457200"/>
          </a:xfrm>
          <a:prstGeom prst="ellipse">
            <a:avLst/>
          </a:prstGeom>
          <a:solidFill>
            <a:srgbClr val="5B21B6"/>
          </a:solidFill>
          <a:ln/>
        </p:spPr>
      </p:sp>
      <p:sp>
        <p:nvSpPr>
          <p:cNvPr id="8" name="Shape 6"/>
          <p:cNvSpPr/>
          <p:nvPr/>
        </p:nvSpPr>
        <p:spPr>
          <a:xfrm>
            <a:off x="1188720" y="3200400"/>
            <a:ext cx="274320" cy="548640"/>
          </a:xfrm>
          <a:prstGeom prst="rect">
            <a:avLst/>
          </a:prstGeom>
          <a:solidFill>
            <a:srgbClr val="5B21B6"/>
          </a:solidFill>
          <a:ln/>
        </p:spPr>
      </p:sp>
      <p:sp>
        <p:nvSpPr>
          <p:cNvPr id="9" name="Text 7"/>
          <p:cNvSpPr/>
          <p:nvPr/>
        </p:nvSpPr>
        <p:spPr>
          <a:xfrm>
            <a:off x="1097280" y="3749040"/>
            <a:ext cx="457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B21B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029200" y="2286000"/>
            <a:ext cx="457200" cy="2286000"/>
          </a:xfrm>
          <a:prstGeom prst="rect">
            <a:avLst/>
          </a:prstGeom>
          <a:solidFill>
            <a:srgbClr val="374151"/>
          </a:solidFill>
          <a:ln/>
        </p:spPr>
      </p:sp>
      <p:sp>
        <p:nvSpPr>
          <p:cNvPr id="11" name="Text 9"/>
          <p:cNvSpPr/>
          <p:nvPr/>
        </p:nvSpPr>
        <p:spPr>
          <a:xfrm>
            <a:off x="4846320" y="4572000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山崖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1737360" y="3017520"/>
            <a:ext cx="3017520" cy="36576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13" name="Shape 11"/>
          <p:cNvSpPr/>
          <p:nvPr/>
        </p:nvSpPr>
        <p:spPr>
          <a:xfrm>
            <a:off x="2103120" y="3383280"/>
            <a:ext cx="2743200" cy="36576"/>
          </a:xfrm>
          <a:prstGeom prst="rect">
            <a:avLst/>
          </a:prstGeom>
          <a:solidFill>
            <a:srgbClr val="F0A860"/>
          </a:solidFill>
          <a:ln/>
        </p:spPr>
      </p:sp>
      <p:sp>
        <p:nvSpPr>
          <p:cNvPr id="14" name="Text 12"/>
          <p:cNvSpPr/>
          <p:nvPr/>
        </p:nvSpPr>
        <p:spPr>
          <a:xfrm>
            <a:off x="2286000" y="265176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C3A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 原声 →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2286000" y="347472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0A86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← 回声 ←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3200400" y="393192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距离 d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6217920" y="1920240"/>
            <a:ext cx="5486400" cy="2286000"/>
          </a:xfrm>
          <a:prstGeom prst="roundRect">
            <a:avLst>
              <a:gd name="adj" fmla="val 4800"/>
            </a:avLst>
          </a:prstGeom>
          <a:solidFill>
            <a:srgbClr val="FFF7ED"/>
          </a:solidFill>
          <a:ln w="25400">
            <a:solidFill>
              <a:srgbClr val="EA580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00800" y="2011680"/>
            <a:ext cx="5120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A580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📏 人耳区分原声和回声的条件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400800" y="2331720"/>
            <a:ext cx="51206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条件：回声比原声晚 0.1s 以上到达人耳
</a:t>
            </a:r>
            <a:pPr indent="0" marL="0">
              <a:buNone/>
            </a:pPr>
            <a:r>
              <a:rPr lang="en-US" sz="1200" b="1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计算：
</a:t>
            </a:r>
            <a:pPr indent="0" marL="0">
              <a:buNone/>
            </a:pPr>
            <a:r>
              <a:rPr lang="en-US" sz="12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声音在0.1s内传播的距离：
</a:t>
            </a:r>
            <a:pPr indent="0" marL="0">
              <a:buNone/>
            </a:pPr>
            <a:r>
              <a:rPr lang="en-US" sz="1300" b="1" dirty="0">
                <a:solidFill>
                  <a:srgbClr val="DC26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 = vt = 340 m/s × 0.1s = 34 m
</a:t>
            </a:r>
            <a:pPr indent="0" marL="0">
              <a:buNone/>
            </a:pPr>
            <a:r>
              <a:rPr lang="en-US" sz="12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这是往返距离！人到障碍物距离：
</a:t>
            </a:r>
            <a:pPr indent="0" marL="0">
              <a:buNone/>
            </a:pPr>
            <a:r>
              <a:rPr lang="en-US" sz="1300" b="1" dirty="0">
                <a:solidFill>
                  <a:srgbClr val="DC26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 = 34m ÷ 2 = 17m
</a:t>
            </a:r>
            <a:pPr indent="0" marL="0">
              <a:buNone/>
            </a:pPr>
            <a:r>
              <a:rPr lang="en-US" sz="1200" b="1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结论：障碍物距离 &gt; 17m 才能听到回声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57200" y="448056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C3AED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🔧 回声的应用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457200" y="4892040"/>
            <a:ext cx="3474720" cy="685800"/>
          </a:xfrm>
          <a:prstGeom prst="roundRect">
            <a:avLst>
              <a:gd name="adj" fmla="val 13333"/>
            </a:avLst>
          </a:prstGeom>
          <a:solidFill>
            <a:srgbClr val="F5F3FF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40080" y="4937760"/>
            <a:ext cx="31089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🚢 声呐测距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发出声波 → 接收回声 → 计算距离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206240" y="4892040"/>
            <a:ext cx="3474720" cy="685800"/>
          </a:xfrm>
          <a:prstGeom prst="roundRect">
            <a:avLst>
              <a:gd name="adj" fmla="val 13333"/>
            </a:avLst>
          </a:prstGeom>
          <a:solidFill>
            <a:srgbClr val="F5F3FF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389120" y="4937760"/>
            <a:ext cx="31089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🌊 测量海洋深度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声波从船底发出 → 海底反射 → 测时间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7955280" y="4892040"/>
            <a:ext cx="3749040" cy="685800"/>
          </a:xfrm>
          <a:prstGeom prst="roundRect">
            <a:avLst>
              <a:gd name="adj" fmla="val 13333"/>
            </a:avLst>
          </a:prstGeom>
          <a:solidFill>
            <a:srgbClr val="F5F3FF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138160" y="4937760"/>
            <a:ext cx="33832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🏔️ 测山崖距离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对着山崖喊 → 测回声时间 → 算距离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457200" y="5760720"/>
            <a:ext cx="11247120" cy="457200"/>
          </a:xfrm>
          <a:prstGeom prst="roundRect">
            <a:avLst>
              <a:gd name="adj" fmla="val 20000"/>
            </a:avLst>
          </a:prstGeom>
          <a:solidFill>
            <a:srgbClr val="7C3AED"/>
          </a:solidFill>
          <a:ln/>
        </p:spPr>
      </p:sp>
      <p:sp>
        <p:nvSpPr>
          <p:cNvPr id="28" name="Text 26"/>
          <p:cNvSpPr/>
          <p:nvPr/>
        </p:nvSpPr>
        <p:spPr>
          <a:xfrm>
            <a:off x="640080" y="5788152"/>
            <a:ext cx="10881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公式：s = v × t（距离 = 声速 × 时间）  注意：回声问题中距离要除以 2（往返！）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10972800" y="6400800"/>
            <a:ext cx="1005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 / 8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365760" y="640080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6868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37160"/>
            <a:ext cx="5486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课堂小结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57200" y="1097280"/>
            <a:ext cx="2560320" cy="502920"/>
          </a:xfrm>
          <a:prstGeom prst="roundRect">
            <a:avLst>
              <a:gd name="adj" fmla="val 18182"/>
            </a:avLst>
          </a:prstGeom>
          <a:solidFill>
            <a:srgbClr val="7C3AED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09728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声音的产生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48640" y="1783080"/>
            <a:ext cx="2377440" cy="411480"/>
          </a:xfrm>
          <a:prstGeom prst="roundRect">
            <a:avLst>
              <a:gd name="adj" fmla="val 17778"/>
            </a:avLst>
          </a:prstGeom>
          <a:solidFill>
            <a:srgbClr val="F5F3FF"/>
          </a:solidFill>
          <a:ln w="12700">
            <a:solidFill>
              <a:srgbClr val="7C3AED">
                <a:alpha val="5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0080" y="1783080"/>
            <a:ext cx="2194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物体振动产生声音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48640" y="2258568"/>
            <a:ext cx="2377440" cy="411480"/>
          </a:xfrm>
          <a:prstGeom prst="roundRect">
            <a:avLst>
              <a:gd name="adj" fmla="val 17778"/>
            </a:avLst>
          </a:prstGeom>
          <a:solidFill>
            <a:srgbClr val="F5F3FF"/>
          </a:solidFill>
          <a:ln w="12700">
            <a:solidFill>
              <a:srgbClr val="7C3AED">
                <a:alpha val="50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0080" y="2258568"/>
            <a:ext cx="2194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振动停止 → 发声停止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2734056"/>
            <a:ext cx="2377440" cy="411480"/>
          </a:xfrm>
          <a:prstGeom prst="roundRect">
            <a:avLst>
              <a:gd name="adj" fmla="val 17778"/>
            </a:avLst>
          </a:prstGeom>
          <a:solidFill>
            <a:srgbClr val="F5F3FF"/>
          </a:solidFill>
          <a:ln w="12700">
            <a:solidFill>
              <a:srgbClr val="7C3AED">
                <a:alpha val="5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0080" y="2734056"/>
            <a:ext cx="2194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一切发声体都在振动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3200400" y="1097280"/>
            <a:ext cx="2560320" cy="502920"/>
          </a:xfrm>
          <a:prstGeom prst="roundRect">
            <a:avLst>
              <a:gd name="adj" fmla="val 18182"/>
            </a:avLst>
          </a:prstGeom>
          <a:solidFill>
            <a:srgbClr val="2563EB"/>
          </a:solidFill>
          <a:ln/>
        </p:spPr>
      </p:sp>
      <p:sp>
        <p:nvSpPr>
          <p:cNvPr id="13" name="Text 11"/>
          <p:cNvSpPr/>
          <p:nvPr/>
        </p:nvSpPr>
        <p:spPr>
          <a:xfrm>
            <a:off x="3200400" y="109728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声音的传播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3291840" y="1783080"/>
            <a:ext cx="2377440" cy="411480"/>
          </a:xfrm>
          <a:prstGeom prst="roundRect">
            <a:avLst>
              <a:gd name="adj" fmla="val 17778"/>
            </a:avLst>
          </a:prstGeom>
          <a:solidFill>
            <a:srgbClr val="F5F3FF"/>
          </a:solidFill>
          <a:ln w="12700">
            <a:solidFill>
              <a:srgbClr val="2563EB">
                <a:alpha val="50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383280" y="1783080"/>
            <a:ext cx="2194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需要介质（固/液/气）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3291840" y="2258568"/>
            <a:ext cx="2377440" cy="411480"/>
          </a:xfrm>
          <a:prstGeom prst="roundRect">
            <a:avLst>
              <a:gd name="adj" fmla="val 17778"/>
            </a:avLst>
          </a:prstGeom>
          <a:solidFill>
            <a:srgbClr val="F5F3FF"/>
          </a:solidFill>
          <a:ln w="12700">
            <a:solidFill>
              <a:srgbClr val="2563EB">
                <a:alpha val="5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383280" y="2258568"/>
            <a:ext cx="2194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真空不能传声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3291840" y="2734056"/>
            <a:ext cx="2377440" cy="411480"/>
          </a:xfrm>
          <a:prstGeom prst="roundRect">
            <a:avLst>
              <a:gd name="adj" fmla="val 17778"/>
            </a:avLst>
          </a:prstGeom>
          <a:solidFill>
            <a:srgbClr val="F5F3FF"/>
          </a:solidFill>
          <a:ln w="12700">
            <a:solidFill>
              <a:srgbClr val="2563EB">
                <a:alpha val="5000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383280" y="2734056"/>
            <a:ext cx="2194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以声波形式传播（纵波）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3291840" y="3209544"/>
            <a:ext cx="2377440" cy="411480"/>
          </a:xfrm>
          <a:prstGeom prst="roundRect">
            <a:avLst>
              <a:gd name="adj" fmla="val 17778"/>
            </a:avLst>
          </a:prstGeom>
          <a:solidFill>
            <a:srgbClr val="F5F3FF"/>
          </a:solidFill>
          <a:ln w="12700">
            <a:solidFill>
              <a:srgbClr val="2563EB">
                <a:alpha val="50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383280" y="3209544"/>
            <a:ext cx="2194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传播振动形式和能量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5943600" y="1097280"/>
            <a:ext cx="2560320" cy="502920"/>
          </a:xfrm>
          <a:prstGeom prst="roundRect">
            <a:avLst>
              <a:gd name="adj" fmla="val 18182"/>
            </a:avLst>
          </a:prstGeom>
          <a:solidFill>
            <a:srgbClr val="059669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0" y="109728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声速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6035040" y="1783080"/>
            <a:ext cx="2377440" cy="411480"/>
          </a:xfrm>
          <a:prstGeom prst="roundRect">
            <a:avLst>
              <a:gd name="adj" fmla="val 17778"/>
            </a:avLst>
          </a:prstGeom>
          <a:solidFill>
            <a:srgbClr val="F5F3FF"/>
          </a:solidFill>
          <a:ln w="12700">
            <a:solidFill>
              <a:srgbClr val="059669">
                <a:alpha val="5000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126480" y="1783080"/>
            <a:ext cx="2194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15℃空气：约340 m/s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6035040" y="2258568"/>
            <a:ext cx="2377440" cy="411480"/>
          </a:xfrm>
          <a:prstGeom prst="roundRect">
            <a:avLst>
              <a:gd name="adj" fmla="val 17778"/>
            </a:avLst>
          </a:prstGeom>
          <a:solidFill>
            <a:srgbClr val="F5F3FF"/>
          </a:solidFill>
          <a:ln w="12700">
            <a:solidFill>
              <a:srgbClr val="059669">
                <a:alpha val="50000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126480" y="2258568"/>
            <a:ext cx="2194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v固 &gt; v液 &gt; v气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035040" y="2734056"/>
            <a:ext cx="2377440" cy="411480"/>
          </a:xfrm>
          <a:prstGeom prst="roundRect">
            <a:avLst>
              <a:gd name="adj" fmla="val 17778"/>
            </a:avLst>
          </a:prstGeom>
          <a:solidFill>
            <a:srgbClr val="F5F3FF"/>
          </a:solidFill>
          <a:ln w="12700">
            <a:solidFill>
              <a:srgbClr val="059669">
                <a:alpha val="5000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126480" y="2734056"/>
            <a:ext cx="2194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温度越高，声速越大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8686800" y="1097280"/>
            <a:ext cx="2560320" cy="502920"/>
          </a:xfrm>
          <a:prstGeom prst="roundRect">
            <a:avLst>
              <a:gd name="adj" fmla="val 18182"/>
            </a:avLst>
          </a:prstGeom>
          <a:solidFill>
            <a:srgbClr val="EA580C"/>
          </a:solidFill>
          <a:ln/>
        </p:spPr>
      </p:sp>
      <p:sp>
        <p:nvSpPr>
          <p:cNvPr id="31" name="Text 29"/>
          <p:cNvSpPr/>
          <p:nvPr/>
        </p:nvSpPr>
        <p:spPr>
          <a:xfrm>
            <a:off x="8686800" y="109728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回声</a:t>
            </a:r>
            <a:endParaRPr lang="en-US" sz="1400" dirty="0"/>
          </a:p>
        </p:txBody>
      </p:sp>
      <p:sp>
        <p:nvSpPr>
          <p:cNvPr id="32" name="Shape 30"/>
          <p:cNvSpPr/>
          <p:nvPr/>
        </p:nvSpPr>
        <p:spPr>
          <a:xfrm>
            <a:off x="8778240" y="1783080"/>
            <a:ext cx="2377440" cy="411480"/>
          </a:xfrm>
          <a:prstGeom prst="roundRect">
            <a:avLst>
              <a:gd name="adj" fmla="val 17778"/>
            </a:avLst>
          </a:prstGeom>
          <a:solidFill>
            <a:srgbClr val="F5F3FF"/>
          </a:solidFill>
          <a:ln w="12700">
            <a:solidFill>
              <a:srgbClr val="EA580C">
                <a:alpha val="50000"/>
              </a:srgbClr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869680" y="1783080"/>
            <a:ext cx="2194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声音被障碍物反射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8778240" y="2258568"/>
            <a:ext cx="2377440" cy="411480"/>
          </a:xfrm>
          <a:prstGeom prst="roundRect">
            <a:avLst>
              <a:gd name="adj" fmla="val 17778"/>
            </a:avLst>
          </a:prstGeom>
          <a:solidFill>
            <a:srgbClr val="F5F3FF"/>
          </a:solidFill>
          <a:ln w="12700">
            <a:solidFill>
              <a:srgbClr val="EA580C">
                <a:alpha val="50000"/>
              </a:srgbClr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8869680" y="2258568"/>
            <a:ext cx="2194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区分条件：晚0.1s以上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8778240" y="2734056"/>
            <a:ext cx="2377440" cy="411480"/>
          </a:xfrm>
          <a:prstGeom prst="roundRect">
            <a:avLst>
              <a:gd name="adj" fmla="val 17778"/>
            </a:avLst>
          </a:prstGeom>
          <a:solidFill>
            <a:srgbClr val="F5F3FF"/>
          </a:solidFill>
          <a:ln w="12700">
            <a:solidFill>
              <a:srgbClr val="EA580C">
                <a:alpha val="50000"/>
              </a:srgbClr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8869680" y="2734056"/>
            <a:ext cx="2194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障碍物距离 &gt; 17m</a:t>
            </a:r>
            <a:endParaRPr lang="en-US" sz="1000" dirty="0"/>
          </a:p>
        </p:txBody>
      </p:sp>
      <p:sp>
        <p:nvSpPr>
          <p:cNvPr id="38" name="Shape 36"/>
          <p:cNvSpPr/>
          <p:nvPr/>
        </p:nvSpPr>
        <p:spPr>
          <a:xfrm>
            <a:off x="8778240" y="3209544"/>
            <a:ext cx="2377440" cy="411480"/>
          </a:xfrm>
          <a:prstGeom prst="roundRect">
            <a:avLst>
              <a:gd name="adj" fmla="val 17778"/>
            </a:avLst>
          </a:prstGeom>
          <a:solidFill>
            <a:srgbClr val="F5F3FF"/>
          </a:solidFill>
          <a:ln w="12700">
            <a:solidFill>
              <a:srgbClr val="EA580C">
                <a:alpha val="50000"/>
              </a:srgbClr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8869680" y="3209544"/>
            <a:ext cx="2194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应用：声呐、测距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2286000" y="4389120"/>
            <a:ext cx="7589520" cy="1645920"/>
          </a:xfrm>
          <a:prstGeom prst="roundRect">
            <a:avLst>
              <a:gd name="adj" fmla="val 8333"/>
            </a:avLst>
          </a:prstGeom>
          <a:solidFill>
            <a:srgbClr val="FFF7ED"/>
          </a:solidFill>
          <a:ln w="25400">
            <a:solidFill>
              <a:srgbClr val="F0A860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2468880" y="4480560"/>
            <a:ext cx="7223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0A86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📐 核心公式</a:t>
            </a:r>
            <a:endParaRPr lang="en-US" sz="1500" dirty="0"/>
          </a:p>
        </p:txBody>
      </p:sp>
      <p:sp>
        <p:nvSpPr>
          <p:cNvPr id="42" name="Text 40"/>
          <p:cNvSpPr/>
          <p:nvPr/>
        </p:nvSpPr>
        <p:spPr>
          <a:xfrm>
            <a:off x="2468880" y="4800600"/>
            <a:ext cx="72237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DC26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 = v × t
</a:t>
            </a:r>
            <a:pPr algn="ctr" indent="0" marL="0">
              <a:buNone/>
            </a:pPr>
            <a:r>
              <a:rPr lang="en-US" sz="1300" dirty="0">
                <a:solidFill>
                  <a:srgbClr val="0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 — 距离（m）    v — 声速（m/s）    t — 时间（s）
</a:t>
            </a:r>
            <a:pPr algn="ctr" indent="0" marL="0">
              <a:buNone/>
            </a:pPr>
            <a:r>
              <a:rPr lang="en-US" sz="1200" b="1" dirty="0">
                <a:solidFill>
                  <a:srgbClr val="EA580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⚠️ 回声问题中距离 = 声速 × 时间 ÷ 2（往返！）</a:t>
            </a:r>
            <a:endParaRPr lang="en-US" sz="2200" dirty="0"/>
          </a:p>
        </p:txBody>
      </p:sp>
      <p:sp>
        <p:nvSpPr>
          <p:cNvPr id="43" name="Text 41"/>
          <p:cNvSpPr/>
          <p:nvPr/>
        </p:nvSpPr>
        <p:spPr>
          <a:xfrm>
            <a:off x="10972800" y="6400800"/>
            <a:ext cx="1005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7 / 8</a:t>
            </a:r>
            <a:endParaRPr lang="en-US" sz="900" dirty="0"/>
          </a:p>
        </p:txBody>
      </p:sp>
      <p:sp>
        <p:nvSpPr>
          <p:cNvPr id="44" name="Text 42"/>
          <p:cNvSpPr/>
          <p:nvPr/>
        </p:nvSpPr>
        <p:spPr>
          <a:xfrm>
            <a:off x="365760" y="640080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6868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37160"/>
            <a:ext cx="5486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练习与应用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57200" y="1097280"/>
            <a:ext cx="11247120" cy="1097280"/>
          </a:xfrm>
          <a:prstGeom prst="roundRect">
            <a:avLst>
              <a:gd name="adj" fmla="val 10000"/>
            </a:avLst>
          </a:prstGeom>
          <a:solidFill>
            <a:srgbClr val="F5F3FF"/>
          </a:solidFill>
          <a:ln w="19050">
            <a:solidFill>
              <a:srgbClr val="7C3AE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11430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判断题：声音可以在真空中传播。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8229600" y="1143000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C26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答案：×（错误）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40080" y="150876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解析：声音的传播需要介质（固体、液体或气体）。真空中没有介质，因此声音不能在真空中传播。月球上没有空气，宇航员在月球上即使面对面说话也听不到，必须靠无线电通信。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57200" y="2377440"/>
            <a:ext cx="11247120" cy="914400"/>
          </a:xfrm>
          <a:prstGeom prst="roundRect">
            <a:avLst>
              <a:gd name="adj" fmla="val 12000"/>
            </a:avLst>
          </a:prstGeom>
          <a:solidFill>
            <a:srgbClr val="F5F3FF"/>
          </a:solidFill>
          <a:ln w="19050">
            <a:solidFill>
              <a:srgbClr val="7C3AE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0080" y="24231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填空题：15℃时声音在空气中的传播速度约为 ____ m/s。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9144000" y="2423160"/>
            <a:ext cx="2286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5966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答案：340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40080" y="278892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解析：这是一个需要记住的基础数据。声速与介质和温度有关，在15℃空气中，声速约为340m/s。温度每升高1℃，声速约增加0.6m/s。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57200" y="3474720"/>
            <a:ext cx="11247120" cy="1737360"/>
          </a:xfrm>
          <a:prstGeom prst="roundRect">
            <a:avLst>
              <a:gd name="adj" fmla="val 6316"/>
            </a:avLst>
          </a:prstGeom>
          <a:solidFill>
            <a:srgbClr val="F5F3FF"/>
          </a:solidFill>
          <a:ln w="19050">
            <a:solidFill>
              <a:srgbClr val="7C3AED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0080" y="3520440"/>
            <a:ext cx="10881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计算题：某人对着山崖喊话，2s后听到回声，求人到山崖的距离。（声速取340m/s）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40080" y="3886200"/>
            <a:ext cx="108813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5966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答案：340m
</a:t>
            </a:r>
            <a:pPr indent="0" marL="0">
              <a:buNone/>
            </a:pPr>
            <a:r>
              <a:rPr lang="en-US" sz="1200" b="1" dirty="0">
                <a:solidFill>
                  <a:srgbClr val="0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解题步骤：
</a:t>
            </a:r>
            <a:pPr indent="0" marL="0">
              <a:buNone/>
            </a:pPr>
            <a:r>
              <a:rPr lang="en-US" sz="1100" dirty="0">
                <a:solidFill>
                  <a:srgbClr val="0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① 声音在2s内传播的总距离：
</a:t>
            </a:r>
            <a:pPr indent="0" marL="0">
              <a:buNone/>
            </a:pPr>
            <a:r>
              <a:rPr lang="en-US" sz="1100" dirty="0">
                <a:solidFill>
                  <a:srgbClr val="5B21B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s总 = v × t = 340m/s × 2s = 680m
</a:t>
            </a:r>
            <a:pPr indent="0" marL="0">
              <a:buNone/>
            </a:pPr>
            <a:r>
              <a:rPr lang="en-US" sz="1100" dirty="0">
                <a:solidFill>
                  <a:srgbClr val="0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② 这是声音往返的距离（去+回），人到山崖的距离是单程：
</a:t>
            </a:r>
            <a:pPr indent="0" marL="0">
              <a:buNone/>
            </a:pPr>
            <a:r>
              <a:rPr lang="en-US" sz="1100" dirty="0">
                <a:solidFill>
                  <a:srgbClr val="5B21B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d = s总 ÷ 2 = 680m ÷ 2 = 340m
</a:t>
            </a:r>
            <a:pPr indent="0" marL="0">
              <a:buNone/>
            </a:pPr>
            <a:r>
              <a:rPr lang="en-US" sz="1100" dirty="0">
                <a:solidFill>
                  <a:srgbClr val="0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③ 答：人到山崖的距离为340m。
</a:t>
            </a:r>
            <a:pPr indent="0" marL="0">
              <a:buNone/>
            </a:pPr>
            <a:r>
              <a:rPr lang="en-US" sz="1100" b="1" dirty="0">
                <a:solidFill>
                  <a:srgbClr val="DC26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⚠️ 关键：回声问题中，声音走了来回两趟，计算距离时别忘了除以2！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457200" y="5394960"/>
            <a:ext cx="11247120" cy="502920"/>
          </a:xfrm>
          <a:prstGeom prst="roundRect">
            <a:avLst>
              <a:gd name="adj" fmla="val 18182"/>
            </a:avLst>
          </a:prstGeom>
          <a:solidFill>
            <a:srgbClr val="FFF7ED"/>
          </a:solidFill>
          <a:ln w="19050">
            <a:solidFill>
              <a:srgbClr val="F0A86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0080" y="5440680"/>
            <a:ext cx="10881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A580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💡 小提示：做回声类计算题时，画个简单的示意图（人 —→ 山崖 —→ 人），标出往返路径就不容易出错了！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10972800" y="6400800"/>
            <a:ext cx="1005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8 / 8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365760" y="640080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37415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2026-08-01T05:09:11Z</dcterms:created>
  <dcterms:modified xsi:type="dcterms:W3CDTF">2026-08-01T05:09:11Z</dcterms:modified>
</cp:coreProperties>
</file>